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77" r:id="rId5"/>
    <p:sldId id="352" r:id="rId6"/>
    <p:sldId id="342" r:id="rId7"/>
    <p:sldId id="325" r:id="rId8"/>
    <p:sldId id="343" r:id="rId9"/>
    <p:sldId id="356" r:id="rId10"/>
    <p:sldId id="344" r:id="rId11"/>
    <p:sldId id="357" r:id="rId12"/>
    <p:sldId id="358" r:id="rId13"/>
    <p:sldId id="363" r:id="rId14"/>
    <p:sldId id="364" r:id="rId15"/>
    <p:sldId id="365" r:id="rId16"/>
    <p:sldId id="366" r:id="rId17"/>
    <p:sldId id="367" r:id="rId18"/>
    <p:sldId id="368" r:id="rId19"/>
    <p:sldId id="359" r:id="rId20"/>
    <p:sldId id="369" r:id="rId21"/>
    <p:sldId id="33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7"/>
    <a:srgbClr val="FFB71B"/>
    <a:srgbClr val="7B6755"/>
    <a:srgbClr val="60269D"/>
    <a:srgbClr val="A50063"/>
    <a:srgbClr val="6D6E70"/>
    <a:srgbClr val="779803"/>
    <a:srgbClr val="E87200"/>
    <a:srgbClr val="007CA4"/>
    <a:srgbClr val="003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3" autoAdjust="0"/>
    <p:restoredTop sz="70520" autoAdjust="0"/>
  </p:normalViewPr>
  <p:slideViewPr>
    <p:cSldViewPr snapToObjects="1">
      <p:cViewPr varScale="1">
        <p:scale>
          <a:sx n="62" d="100"/>
          <a:sy n="62" d="100"/>
        </p:scale>
        <p:origin x="638"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68" d="100"/>
          <a:sy n="68" d="100"/>
        </p:scale>
        <p:origin x="302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6FFE-0C74-1C48-ACFB-40CDB841E0FF}" type="datetimeFigureOut">
              <a:rPr lang="en-US" smtClean="0"/>
              <a:t>11/22/2022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46209-2136-F44B-918E-10CBFA1D56FB}" type="slidenum">
              <a:rPr lang="en-US" smtClean="0"/>
              <a:t>‹#›</a:t>
            </a:fld>
            <a:endParaRPr lang="en-US"/>
          </a:p>
        </p:txBody>
      </p:sp>
    </p:spTree>
    <p:extLst>
      <p:ext uri="{BB962C8B-B14F-4D97-AF65-F5344CB8AC3E}">
        <p14:creationId xmlns:p14="http://schemas.microsoft.com/office/powerpoint/2010/main" val="313894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Welcome to our introduction to SMART on </a:t>
            </a:r>
            <a:r>
              <a:rPr lang="en-US" baseline="0" dirty="0" err="1"/>
              <a:t>FHIR</a:t>
            </a:r>
            <a:r>
              <a:rPr lang="en-US" baseline="0" dirty="0"/>
              <a:t> Application Architecture</a:t>
            </a:r>
          </a:p>
        </p:txBody>
      </p:sp>
      <p:sp>
        <p:nvSpPr>
          <p:cNvPr id="4" name="Slide Number Placeholder 3"/>
          <p:cNvSpPr>
            <a:spLocks noGrp="1"/>
          </p:cNvSpPr>
          <p:nvPr>
            <p:ph type="sldNum" sz="quarter" idx="5"/>
          </p:nvPr>
        </p:nvSpPr>
        <p:spPr/>
        <p:txBody>
          <a:bodyPr/>
          <a:lstStyle/>
          <a:p>
            <a:fld id="{F5C46209-2136-F44B-918E-10CBFA1D56FB}" type="slidenum">
              <a:rPr lang="en-US" smtClean="0"/>
              <a:t>1</a:t>
            </a:fld>
            <a:endParaRPr lang="en-US"/>
          </a:p>
        </p:txBody>
      </p:sp>
    </p:spTree>
    <p:extLst>
      <p:ext uri="{BB962C8B-B14F-4D97-AF65-F5344CB8AC3E}">
        <p14:creationId xmlns:p14="http://schemas.microsoft.com/office/powerpoint/2010/main" val="164934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SmartHealthIT</a:t>
            </a:r>
            <a:r>
              <a:rPr lang="en-US" dirty="0"/>
              <a:t> navigates to the logon page for the </a:t>
            </a:r>
            <a:r>
              <a:rPr lang="en-US" dirty="0" err="1"/>
              <a:t>EMR</a:t>
            </a:r>
            <a:r>
              <a:rPr lang="en-US" dirty="0"/>
              <a:t> simulation</a:t>
            </a:r>
          </a:p>
        </p:txBody>
      </p:sp>
      <p:sp>
        <p:nvSpPr>
          <p:cNvPr id="4" name="Slide Number Placeholder 3"/>
          <p:cNvSpPr>
            <a:spLocks noGrp="1"/>
          </p:cNvSpPr>
          <p:nvPr>
            <p:ph type="sldNum" sz="quarter" idx="5"/>
          </p:nvPr>
        </p:nvSpPr>
        <p:spPr/>
        <p:txBody>
          <a:bodyPr/>
          <a:lstStyle/>
          <a:p>
            <a:fld id="{F5C46209-2136-F44B-918E-10CBFA1D56FB}" type="slidenum">
              <a:rPr lang="en-US" smtClean="0"/>
              <a:t>10</a:t>
            </a:fld>
            <a:endParaRPr lang="en-US"/>
          </a:p>
        </p:txBody>
      </p:sp>
    </p:spTree>
    <p:extLst>
      <p:ext uri="{BB962C8B-B14F-4D97-AF65-F5344CB8AC3E}">
        <p14:creationId xmlns:p14="http://schemas.microsoft.com/office/powerpoint/2010/main" val="411910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we log in we get to select a patient</a:t>
            </a:r>
          </a:p>
        </p:txBody>
      </p:sp>
      <p:sp>
        <p:nvSpPr>
          <p:cNvPr id="4" name="Slide Number Placeholder 3"/>
          <p:cNvSpPr>
            <a:spLocks noGrp="1"/>
          </p:cNvSpPr>
          <p:nvPr>
            <p:ph type="sldNum" sz="quarter" idx="5"/>
          </p:nvPr>
        </p:nvSpPr>
        <p:spPr/>
        <p:txBody>
          <a:bodyPr/>
          <a:lstStyle/>
          <a:p>
            <a:fld id="{F5C46209-2136-F44B-918E-10CBFA1D56FB}" type="slidenum">
              <a:rPr lang="en-US" smtClean="0"/>
              <a:t>11</a:t>
            </a:fld>
            <a:endParaRPr lang="en-US"/>
          </a:p>
        </p:txBody>
      </p:sp>
    </p:spTree>
    <p:extLst>
      <p:ext uri="{BB962C8B-B14F-4D97-AF65-F5344CB8AC3E}">
        <p14:creationId xmlns:p14="http://schemas.microsoft.com/office/powerpoint/2010/main" val="3892056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Selecting a patient triggers our application</a:t>
            </a:r>
          </a:p>
          <a:p>
            <a:pPr marL="171450" indent="-171450">
              <a:buFont typeface="Arial" panose="020B0604020202020204" pitchFamily="34" charset="0"/>
              <a:buChar char="•"/>
            </a:pPr>
            <a:r>
              <a:rPr lang="en-US" dirty="0"/>
              <a:t>Our application authenticates with the </a:t>
            </a:r>
            <a:r>
              <a:rPr lang="en-US" dirty="0" err="1"/>
              <a:t>EMR</a:t>
            </a:r>
            <a:r>
              <a:rPr lang="en-US" dirty="0"/>
              <a:t> and then</a:t>
            </a:r>
          </a:p>
          <a:p>
            <a:pPr marL="171450" indent="-171450">
              <a:buFont typeface="Arial" panose="020B0604020202020204" pitchFamily="34" charset="0"/>
              <a:buChar char="•"/>
            </a:pPr>
            <a:r>
              <a:rPr lang="en-US" dirty="0"/>
              <a:t>Our application gets patient data from the </a:t>
            </a:r>
            <a:r>
              <a:rPr lang="en-US" dirty="0" err="1"/>
              <a:t>EMR</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12</a:t>
            </a:fld>
            <a:endParaRPr lang="en-US"/>
          </a:p>
        </p:txBody>
      </p:sp>
    </p:spTree>
    <p:extLst>
      <p:ext uri="{BB962C8B-B14F-4D97-AF65-F5344CB8AC3E}">
        <p14:creationId xmlns:p14="http://schemas.microsoft.com/office/powerpoint/2010/main" val="3908375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application that we used for this example is part of the smart-on-</a:t>
            </a:r>
            <a:r>
              <a:rPr lang="en-US" dirty="0" err="1"/>
              <a:t>fhir</a:t>
            </a:r>
            <a:r>
              <a:rPr lang="en-US" dirty="0"/>
              <a:t> examples application that can be downloaded from </a:t>
            </a:r>
            <a:r>
              <a:rPr lang="en-US" dirty="0" err="1"/>
              <a:t>Github</a:t>
            </a:r>
            <a:r>
              <a:rPr lang="en-US" dirty="0"/>
              <a:t> using the </a:t>
            </a:r>
            <a:r>
              <a:rPr lang="en-US" dirty="0" err="1"/>
              <a:t>url</a:t>
            </a:r>
            <a:r>
              <a:rPr lang="en-US" dirty="0"/>
              <a:t> shown here</a:t>
            </a:r>
          </a:p>
          <a:p>
            <a:pPr marL="171450" indent="-171450">
              <a:buFont typeface="Arial" panose="020B0604020202020204" pitchFamily="34" charset="0"/>
              <a:buChar char="•"/>
            </a:pPr>
            <a:r>
              <a:rPr lang="en-US" dirty="0"/>
              <a:t>Documentation for these examples are linked to from the </a:t>
            </a:r>
            <a:r>
              <a:rPr lang="en-US" dirty="0" err="1"/>
              <a:t>github</a:t>
            </a:r>
            <a:r>
              <a:rPr lang="en-US" dirty="0"/>
              <a:t> repository and are available directly from the documentation link shown here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13</a:t>
            </a:fld>
            <a:endParaRPr lang="en-US"/>
          </a:p>
        </p:txBody>
      </p:sp>
    </p:spTree>
    <p:extLst>
      <p:ext uri="{BB962C8B-B14F-4D97-AF65-F5344CB8AC3E}">
        <p14:creationId xmlns:p14="http://schemas.microsoft.com/office/powerpoint/2010/main" val="119937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our example we used the 005-serverside application</a:t>
            </a:r>
          </a:p>
          <a:p>
            <a:pPr marL="171450" indent="-171450">
              <a:buFont typeface="Arial" panose="020B0604020202020204" pitchFamily="34" charset="0"/>
              <a:buChar char="•"/>
            </a:pPr>
            <a:r>
              <a:rPr lang="en-US" dirty="0"/>
              <a:t>When the </a:t>
            </a:r>
            <a:r>
              <a:rPr lang="en-US" dirty="0" err="1"/>
              <a:t>SmartHealthIT</a:t>
            </a:r>
            <a:r>
              <a:rPr lang="en-US" dirty="0"/>
              <a:t> </a:t>
            </a:r>
            <a:r>
              <a:rPr lang="en-US" dirty="0" err="1"/>
              <a:t>EMR</a:t>
            </a:r>
            <a:r>
              <a:rPr lang="en-US" dirty="0"/>
              <a:t> notified our application, it sent a request to the </a:t>
            </a:r>
            <a:r>
              <a:rPr lang="en-US" dirty="0" err="1"/>
              <a:t>url</a:t>
            </a:r>
            <a:r>
              <a:rPr lang="en-US" dirty="0"/>
              <a:t> for the launch page at the </a:t>
            </a:r>
            <a:r>
              <a:rPr lang="en-US" dirty="0" err="1"/>
              <a:t>url</a:t>
            </a:r>
            <a:r>
              <a:rPr lang="en-US" dirty="0"/>
              <a:t> shown (this was the </a:t>
            </a:r>
            <a:r>
              <a:rPr lang="en-US" dirty="0" err="1"/>
              <a:t>url</a:t>
            </a:r>
            <a:r>
              <a:rPr lang="en-US" dirty="0"/>
              <a:t> we registered initially)</a:t>
            </a:r>
          </a:p>
          <a:p>
            <a:pPr marL="171450" indent="-171450">
              <a:buFont typeface="Arial" panose="020B0604020202020204" pitchFamily="34" charset="0"/>
              <a:buChar char="•"/>
            </a:pPr>
            <a:r>
              <a:rPr lang="en-US" dirty="0"/>
              <a:t>The launch page is very simple</a:t>
            </a:r>
          </a:p>
          <a:p>
            <a:pPr marL="628650" lvl="1" indent="-171450">
              <a:buFont typeface="Arial" panose="020B0604020202020204" pitchFamily="34" charset="0"/>
              <a:buChar char="•"/>
            </a:pPr>
            <a:r>
              <a:rPr lang="en-US" dirty="0"/>
              <a:t>It just sends an authentication request back to the </a:t>
            </a:r>
            <a:r>
              <a:rPr lang="en-US" dirty="0" err="1"/>
              <a:t>EMR</a:t>
            </a:r>
            <a:r>
              <a:rPr lang="en-US" dirty="0"/>
              <a:t> using the SMART on </a:t>
            </a:r>
            <a:r>
              <a:rPr lang="en-US" dirty="0" err="1"/>
              <a:t>FHIR</a:t>
            </a:r>
            <a:r>
              <a:rPr lang="en-US" dirty="0"/>
              <a:t> API as shown here</a:t>
            </a:r>
          </a:p>
          <a:p>
            <a:pPr marL="628650" lvl="1" indent="-171450">
              <a:buFont typeface="Arial" panose="020B0604020202020204" pitchFamily="34" charset="0"/>
              <a:buChar char="•"/>
            </a:pPr>
            <a:r>
              <a:rPr lang="en-US" dirty="0"/>
              <a:t>When the </a:t>
            </a:r>
            <a:r>
              <a:rPr lang="en-US" dirty="0" err="1"/>
              <a:t>EMR</a:t>
            </a:r>
            <a:r>
              <a:rPr lang="en-US" dirty="0"/>
              <a:t> gets the authentication request the application will redirect to the index page of the application (if the authentication request is valid)</a:t>
            </a:r>
          </a:p>
          <a:p>
            <a:pPr marL="171450" lvl="0" indent="-171450">
              <a:buFont typeface="Arial" panose="020B0604020202020204" pitchFamily="34" charset="0"/>
              <a:buChar char="•"/>
            </a:pPr>
            <a:r>
              <a:rPr lang="en-US" dirty="0"/>
              <a:t>We’ll look at the index page on the next slide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14</a:t>
            </a:fld>
            <a:endParaRPr lang="en-US"/>
          </a:p>
        </p:txBody>
      </p:sp>
    </p:spTree>
    <p:extLst>
      <p:ext uri="{BB962C8B-B14F-4D97-AF65-F5344CB8AC3E}">
        <p14:creationId xmlns:p14="http://schemas.microsoft.com/office/powerpoint/2010/main" val="1431232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index page that is called by the </a:t>
            </a:r>
            <a:r>
              <a:rPr lang="en-US" dirty="0" err="1"/>
              <a:t>EMR</a:t>
            </a:r>
            <a:r>
              <a:rPr lang="en-US" dirty="0"/>
              <a:t> after authentication</a:t>
            </a:r>
          </a:p>
          <a:p>
            <a:pPr marL="171450" indent="-171450">
              <a:buFont typeface="Arial" panose="020B0604020202020204" pitchFamily="34" charset="0"/>
              <a:buChar char="•"/>
            </a:pPr>
            <a:r>
              <a:rPr lang="en-US" dirty="0"/>
              <a:t>When this page is call, parameters are included in the request that give us access to the </a:t>
            </a:r>
            <a:r>
              <a:rPr lang="en-US" dirty="0" err="1"/>
              <a:t>FHIR</a:t>
            </a:r>
            <a:r>
              <a:rPr lang="en-US" dirty="0"/>
              <a:t> Patient server used by the </a:t>
            </a:r>
            <a:r>
              <a:rPr lang="en-US" dirty="0" err="1"/>
              <a:t>EMR</a:t>
            </a:r>
            <a:endParaRPr lang="en-US" dirty="0"/>
          </a:p>
          <a:p>
            <a:pPr marL="171450" indent="-171450">
              <a:buFont typeface="Arial" panose="020B0604020202020204" pitchFamily="34" charset="0"/>
              <a:buChar char="•"/>
            </a:pPr>
            <a:r>
              <a:rPr lang="en-US" dirty="0"/>
              <a:t>This code uses the </a:t>
            </a:r>
            <a:r>
              <a:rPr lang="en-US" dirty="0" err="1"/>
              <a:t>JQuery</a:t>
            </a:r>
            <a:r>
              <a:rPr lang="en-US" dirty="0"/>
              <a:t> library.  The $ commands are </a:t>
            </a:r>
            <a:r>
              <a:rPr lang="en-US" dirty="0" err="1"/>
              <a:t>JQuery</a:t>
            </a:r>
            <a:r>
              <a:rPr lang="en-US" dirty="0"/>
              <a:t> commands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Looking at the code…</a:t>
            </a:r>
          </a:p>
          <a:p>
            <a:pPr marL="171450" indent="-171450">
              <a:buFont typeface="Arial" panose="020B0604020202020204" pitchFamily="34" charset="0"/>
              <a:buChar char="•"/>
            </a:pPr>
            <a:r>
              <a:rPr lang="en-US" dirty="0"/>
              <a:t>There are three major sections</a:t>
            </a:r>
          </a:p>
          <a:p>
            <a:pPr marL="628650" lvl="1" indent="-171450">
              <a:buFont typeface="Arial" panose="020B0604020202020204" pitchFamily="34" charset="0"/>
              <a:buChar char="•"/>
            </a:pPr>
            <a:r>
              <a:rPr lang="en-US" dirty="0"/>
              <a:t>One, A success function</a:t>
            </a:r>
          </a:p>
          <a:p>
            <a:pPr marL="628650" lvl="1" indent="-171450">
              <a:buFont typeface="Arial" panose="020B0604020202020204" pitchFamily="34" charset="0"/>
              <a:buChar char="•"/>
            </a:pPr>
            <a:r>
              <a:rPr lang="en-US" dirty="0"/>
              <a:t>Two, An error function</a:t>
            </a:r>
          </a:p>
          <a:p>
            <a:pPr marL="628650" lvl="1" indent="-171450">
              <a:buFont typeface="Arial" panose="020B0604020202020204" pitchFamily="34" charset="0"/>
              <a:buChar char="•"/>
            </a:pPr>
            <a:r>
              <a:rPr lang="en-US" dirty="0"/>
              <a:t>The call to the </a:t>
            </a:r>
            <a:r>
              <a:rPr lang="en-US" dirty="0" err="1"/>
              <a:t>FHIR</a:t>
            </a:r>
            <a:r>
              <a:rPr lang="en-US" dirty="0"/>
              <a:t> authentication API</a:t>
            </a:r>
          </a:p>
          <a:p>
            <a:pPr marL="171450" lvl="0" indent="-171450">
              <a:buFont typeface="Arial" panose="020B0604020202020204" pitchFamily="34" charset="0"/>
              <a:buChar char="•"/>
            </a:pPr>
            <a:r>
              <a:rPr lang="en-US" dirty="0"/>
              <a:t>Starting from the end</a:t>
            </a:r>
          </a:p>
          <a:p>
            <a:pPr marL="628650" lvl="1" indent="-171450">
              <a:buFont typeface="Arial" panose="020B0604020202020204" pitchFamily="34" charset="0"/>
              <a:buChar char="•"/>
            </a:pPr>
            <a:r>
              <a:rPr lang="en-US" dirty="0"/>
              <a:t>On Line 70 we see the call to the SMART on </a:t>
            </a:r>
            <a:r>
              <a:rPr lang="en-US" dirty="0" err="1"/>
              <a:t>FHIR</a:t>
            </a:r>
            <a:r>
              <a:rPr lang="en-US" dirty="0"/>
              <a:t> API using the </a:t>
            </a:r>
            <a:r>
              <a:rPr lang="en-US" dirty="0" err="1"/>
              <a:t>FHIR</a:t>
            </a:r>
            <a:r>
              <a:rPr lang="en-US" dirty="0"/>
              <a:t> </a:t>
            </a:r>
            <a:r>
              <a:rPr lang="en-US" dirty="0" err="1"/>
              <a:t>Javacript</a:t>
            </a:r>
            <a:r>
              <a:rPr lang="en-US" dirty="0"/>
              <a:t> object</a:t>
            </a:r>
          </a:p>
          <a:p>
            <a:pPr marL="628650" lvl="1" indent="-171450">
              <a:buFont typeface="Arial" panose="020B0604020202020204" pitchFamily="34" charset="0"/>
              <a:buChar char="•"/>
            </a:pPr>
            <a:r>
              <a:rPr lang="en-US" dirty="0"/>
              <a:t>This call sends an authentication request to our </a:t>
            </a:r>
            <a:r>
              <a:rPr lang="en-US" dirty="0" err="1"/>
              <a:t>EMR</a:t>
            </a:r>
            <a:r>
              <a:rPr lang="en-US" dirty="0"/>
              <a:t> and defines what calls to make for </a:t>
            </a:r>
          </a:p>
          <a:p>
            <a:pPr marL="1085850" lvl="2" indent="-171450">
              <a:buFont typeface="Arial" panose="020B0604020202020204" pitchFamily="34" charset="0"/>
              <a:buChar char="•"/>
            </a:pPr>
            <a:r>
              <a:rPr lang="en-US" dirty="0"/>
              <a:t>Success (the first parameter)</a:t>
            </a:r>
          </a:p>
          <a:p>
            <a:pPr marL="1085850" lvl="2" indent="-171450">
              <a:buFont typeface="Arial" panose="020B0604020202020204" pitchFamily="34" charset="0"/>
              <a:buChar char="•"/>
            </a:pPr>
            <a:r>
              <a:rPr lang="en-US" dirty="0"/>
              <a:t>Error (the second parameter)</a:t>
            </a:r>
          </a:p>
          <a:p>
            <a:pPr marL="628650" lvl="1" indent="-171450">
              <a:buFont typeface="Arial" panose="020B0604020202020204" pitchFamily="34" charset="0"/>
              <a:buChar char="•"/>
            </a:pPr>
            <a:r>
              <a:rPr lang="en-US" dirty="0"/>
              <a:t>We can see on line 70 that </a:t>
            </a:r>
          </a:p>
          <a:p>
            <a:pPr marL="1085850" lvl="2" indent="-171450">
              <a:buFont typeface="Arial" panose="020B0604020202020204" pitchFamily="34" charset="0"/>
              <a:buChar char="•"/>
            </a:pPr>
            <a:r>
              <a:rPr lang="en-US" dirty="0"/>
              <a:t>The success function is the </a:t>
            </a:r>
            <a:r>
              <a:rPr lang="en-US" dirty="0" err="1"/>
              <a:t>fhirOnReady</a:t>
            </a:r>
            <a:r>
              <a:rPr lang="en-US" dirty="0"/>
              <a:t> function that we define above starting on line 40</a:t>
            </a:r>
          </a:p>
          <a:p>
            <a:pPr marL="1085850" lvl="2" indent="-171450">
              <a:buFont typeface="Arial" panose="020B0604020202020204" pitchFamily="34" charset="0"/>
              <a:buChar char="•"/>
            </a:pPr>
            <a:r>
              <a:rPr lang="en-US" dirty="0"/>
              <a:t>The error function is the </a:t>
            </a:r>
            <a:r>
              <a:rPr lang="en-US" dirty="0" err="1"/>
              <a:t>fhirOnError</a:t>
            </a:r>
            <a:r>
              <a:rPr lang="en-US" dirty="0"/>
              <a:t> function that starts on line 66</a:t>
            </a:r>
          </a:p>
          <a:p>
            <a:pPr marL="628650" lvl="1" indent="-171450">
              <a:buFont typeface="Arial" panose="020B0604020202020204" pitchFamily="34" charset="0"/>
              <a:buChar char="•"/>
            </a:pPr>
            <a:r>
              <a:rPr lang="en-US" dirty="0"/>
              <a:t>The </a:t>
            </a:r>
            <a:r>
              <a:rPr lang="en-US" dirty="0" err="1"/>
              <a:t>fhirOnError</a:t>
            </a:r>
            <a:r>
              <a:rPr lang="en-US" dirty="0"/>
              <a:t> function is fairly easy to understand</a:t>
            </a:r>
          </a:p>
          <a:p>
            <a:pPr marL="1085850" lvl="2" indent="-171450">
              <a:buFont typeface="Arial" panose="020B0604020202020204" pitchFamily="34" charset="0"/>
              <a:buChar char="•"/>
            </a:pPr>
            <a:r>
              <a:rPr lang="en-US" dirty="0"/>
              <a:t>This function basically says populate the element with an id of “</a:t>
            </a:r>
            <a:r>
              <a:rPr lang="en-US" dirty="0" err="1"/>
              <a:t>patientInfo</a:t>
            </a:r>
            <a:r>
              <a:rPr lang="en-US" dirty="0"/>
              <a:t>” with the html pasted in to the function</a:t>
            </a:r>
          </a:p>
          <a:p>
            <a:pPr marL="628650" lvl="1" indent="-171450">
              <a:buFont typeface="Arial" panose="020B0604020202020204" pitchFamily="34" charset="0"/>
              <a:buChar char="•"/>
            </a:pPr>
            <a:r>
              <a:rPr lang="en-US" dirty="0"/>
              <a:t>The </a:t>
            </a:r>
            <a:r>
              <a:rPr lang="en-US" dirty="0" err="1"/>
              <a:t>fhirOnReady</a:t>
            </a:r>
            <a:r>
              <a:rPr lang="en-US" dirty="0"/>
              <a:t> function is where the magic happens</a:t>
            </a:r>
          </a:p>
          <a:p>
            <a:pPr marL="1085850" lvl="2" indent="-171450">
              <a:buFont typeface="Arial" panose="020B0604020202020204" pitchFamily="34" charset="0"/>
              <a:buChar char="•"/>
            </a:pPr>
            <a:r>
              <a:rPr lang="en-US" dirty="0"/>
              <a:t>On line 41 we see a variable called “smart” being accessed in the call patient = </a:t>
            </a:r>
            <a:r>
              <a:rPr lang="en-US" dirty="0" err="1"/>
              <a:t>smart.patient</a:t>
            </a:r>
            <a:r>
              <a:rPr lang="en-US" dirty="0"/>
              <a:t>;</a:t>
            </a:r>
          </a:p>
          <a:p>
            <a:pPr marL="1543050" lvl="3" indent="-171450">
              <a:buFont typeface="Arial" panose="020B0604020202020204" pitchFamily="34" charset="0"/>
              <a:buChar char="•"/>
            </a:pPr>
            <a:r>
              <a:rPr lang="en-US" dirty="0"/>
              <a:t>This “smart” variable is a variable that has been put into our context by the response from our authentication request to the </a:t>
            </a:r>
            <a:r>
              <a:rPr lang="en-US" dirty="0" err="1"/>
              <a:t>EMR</a:t>
            </a:r>
            <a:endParaRPr lang="en-US" dirty="0"/>
          </a:p>
          <a:p>
            <a:pPr marL="1543050" lvl="3" indent="-171450">
              <a:buFont typeface="Arial" panose="020B0604020202020204" pitchFamily="34" charset="0"/>
              <a:buChar char="•"/>
            </a:pPr>
            <a:r>
              <a:rPr lang="en-US" dirty="0"/>
              <a:t>This is the </a:t>
            </a:r>
            <a:r>
              <a:rPr lang="en-US" dirty="0" err="1"/>
              <a:t>Javascript</a:t>
            </a:r>
            <a:r>
              <a:rPr lang="en-US" dirty="0"/>
              <a:t> object that gives us access to the </a:t>
            </a:r>
            <a:r>
              <a:rPr lang="en-US" dirty="0" err="1"/>
              <a:t>EMR</a:t>
            </a:r>
            <a:r>
              <a:rPr lang="en-US" dirty="0"/>
              <a:t> Patient </a:t>
            </a:r>
            <a:r>
              <a:rPr lang="en-US" dirty="0" err="1"/>
              <a:t>FHIR</a:t>
            </a:r>
            <a:r>
              <a:rPr lang="en-US" dirty="0"/>
              <a:t> data</a:t>
            </a:r>
          </a:p>
          <a:p>
            <a:pPr marL="1085850" lvl="2" indent="-171450">
              <a:buFont typeface="Arial" panose="020B0604020202020204" pitchFamily="34" charset="0"/>
              <a:buChar char="•"/>
            </a:pPr>
            <a:r>
              <a:rPr lang="en-US" dirty="0"/>
              <a:t>Lines 41 and 42 initialize the patient object, however, they do not pull the patient data into our application</a:t>
            </a:r>
          </a:p>
          <a:p>
            <a:pPr marL="1085850" lvl="2" indent="-171450">
              <a:buFont typeface="Arial" panose="020B0604020202020204" pitchFamily="34" charset="0"/>
              <a:buChar char="•"/>
            </a:pPr>
            <a:r>
              <a:rPr lang="en-US" dirty="0"/>
              <a:t>To get the patient data, we need to do the </a:t>
            </a:r>
            <a:r>
              <a:rPr lang="en-US" dirty="0" err="1"/>
              <a:t>fetchAll</a:t>
            </a:r>
            <a:r>
              <a:rPr lang="en-US" dirty="0"/>
              <a:t> call seen on line 44</a:t>
            </a:r>
          </a:p>
          <a:p>
            <a:pPr marL="1085850" lvl="2" indent="-171450">
              <a:buFont typeface="Arial" panose="020B0604020202020204" pitchFamily="34" charset="0"/>
              <a:buChar char="•"/>
            </a:pPr>
            <a:r>
              <a:rPr lang="en-US" dirty="0"/>
              <a:t>With in the </a:t>
            </a:r>
            <a:r>
              <a:rPr lang="en-US" dirty="0" err="1"/>
              <a:t>fhirOnReay</a:t>
            </a:r>
            <a:r>
              <a:rPr lang="en-US" dirty="0"/>
              <a:t> function, we define the functions that are called on error and on success of the </a:t>
            </a:r>
            <a:r>
              <a:rPr lang="en-US" dirty="0" err="1"/>
              <a:t>fhirOnReady</a:t>
            </a:r>
            <a:r>
              <a:rPr lang="en-US" dirty="0"/>
              <a:t> function </a:t>
            </a:r>
          </a:p>
          <a:p>
            <a:pPr marL="1543050" lvl="3" indent="-171450">
              <a:buFont typeface="Arial" panose="020B0604020202020204" pitchFamily="34" charset="0"/>
              <a:buChar char="•"/>
            </a:pPr>
            <a:r>
              <a:rPr lang="en-US" dirty="0"/>
              <a:t>The fail function on line 52 simply calls the </a:t>
            </a:r>
            <a:r>
              <a:rPr lang="en-US" dirty="0" err="1"/>
              <a:t>fhirOnError</a:t>
            </a:r>
            <a:r>
              <a:rPr lang="en-US" dirty="0"/>
              <a:t> function that starts on </a:t>
            </a:r>
            <a:r>
              <a:rPr lang="en-US" dirty="0" err="1"/>
              <a:t>lin</a:t>
            </a:r>
            <a:r>
              <a:rPr lang="en-US" dirty="0"/>
              <a:t> 66</a:t>
            </a:r>
          </a:p>
          <a:p>
            <a:pPr marL="1543050" lvl="3" indent="-171450">
              <a:buFont typeface="Arial" panose="020B0604020202020204" pitchFamily="34" charset="0"/>
              <a:buChar char="•"/>
            </a:pPr>
            <a:r>
              <a:rPr lang="en-US" dirty="0"/>
              <a:t>The success function (done) starts on line 54</a:t>
            </a:r>
          </a:p>
          <a:p>
            <a:pPr marL="1543050" lvl="3" indent="-171450">
              <a:buFont typeface="Arial" panose="020B0604020202020204" pitchFamily="34" charset="0"/>
              <a:buChar char="•"/>
            </a:pPr>
            <a:r>
              <a:rPr lang="en-US" dirty="0"/>
              <a:t>On line 56 this function calls </a:t>
            </a:r>
            <a:r>
              <a:rPr lang="en-US" dirty="0" err="1"/>
              <a:t>populatePatientData</a:t>
            </a:r>
            <a:r>
              <a:rPr lang="en-US" dirty="0"/>
              <a:t> and this calls our </a:t>
            </a:r>
            <a:r>
              <a:rPr lang="en-US" dirty="0" err="1"/>
              <a:t>GetPatientInfo</a:t>
            </a:r>
            <a:r>
              <a:rPr lang="en-US" dirty="0"/>
              <a:t> servlet</a:t>
            </a:r>
          </a:p>
          <a:p>
            <a:pPr marL="1543050" lvl="3" indent="-171450">
              <a:buFont typeface="Arial" panose="020B0604020202020204" pitchFamily="34" charset="0"/>
              <a:buChar char="•"/>
            </a:pPr>
            <a:r>
              <a:rPr lang="en-US" dirty="0"/>
              <a:t>This servlet parses the patient </a:t>
            </a:r>
            <a:r>
              <a:rPr lang="en-US" dirty="0" err="1"/>
              <a:t>JSon</a:t>
            </a:r>
            <a:r>
              <a:rPr lang="en-US" dirty="0"/>
              <a:t> string using the </a:t>
            </a:r>
            <a:r>
              <a:rPr lang="en-US" dirty="0" err="1"/>
              <a:t>HAPI</a:t>
            </a:r>
            <a:r>
              <a:rPr lang="en-US" dirty="0"/>
              <a:t> </a:t>
            </a:r>
            <a:r>
              <a:rPr lang="en-US" dirty="0" err="1"/>
              <a:t>FHIR</a:t>
            </a:r>
            <a:r>
              <a:rPr lang="en-US" dirty="0"/>
              <a:t> library and populates the patient table seen in the returned page using a forward to a </a:t>
            </a:r>
            <a:r>
              <a:rPr lang="en-US" dirty="0" err="1"/>
              <a:t>jsp</a:t>
            </a:r>
            <a:r>
              <a:rPr lang="en-US" dirty="0"/>
              <a:t> (see the </a:t>
            </a:r>
            <a:r>
              <a:rPr lang="en-US" dirty="0" err="1"/>
              <a:t>GetBasicPatientInfo</a:t>
            </a:r>
            <a:r>
              <a:rPr lang="en-US" dirty="0"/>
              <a:t> action class for details)</a:t>
            </a:r>
          </a:p>
          <a:p>
            <a:pPr marL="1543050" lvl="3" indent="-171450">
              <a:buFont typeface="Arial" panose="020B0604020202020204" pitchFamily="34" charset="0"/>
              <a:buChar char="•"/>
            </a:pPr>
            <a:r>
              <a:rPr lang="en-US" dirty="0"/>
              <a:t>On line 57 the text area is populated with the raw </a:t>
            </a:r>
            <a:r>
              <a:rPr lang="en-US" dirty="0" err="1"/>
              <a:t>JSon</a:t>
            </a:r>
            <a:r>
              <a:rPr lang="en-US" dirty="0"/>
              <a:t> of the Patient object</a:t>
            </a:r>
          </a:p>
          <a:p>
            <a:pPr marL="1543050" lvl="3" indent="-171450">
              <a:buFont typeface="Arial" panose="020B0604020202020204" pitchFamily="34" charset="0"/>
              <a:buChar char="•"/>
            </a:pPr>
            <a:r>
              <a:rPr lang="en-US" dirty="0"/>
              <a:t>On line 58 the element with an id “</a:t>
            </a:r>
            <a:r>
              <a:rPr lang="en-US" dirty="0" err="1"/>
              <a:t>patientSuccessMsg</a:t>
            </a:r>
            <a:r>
              <a:rPr lang="en-US" dirty="0"/>
              <a:t>” is populated with the specified html</a:t>
            </a:r>
          </a:p>
          <a:p>
            <a:pPr marL="628650" lvl="1" indent="-171450">
              <a:buFont typeface="Arial" panose="020B0604020202020204" pitchFamily="34" charset="0"/>
              <a:buChar char="•"/>
            </a:pPr>
            <a:r>
              <a:rPr lang="en-US" dirty="0"/>
              <a:t>Thereby, our application has now been launched from the </a:t>
            </a:r>
            <a:r>
              <a:rPr lang="en-US" dirty="0" err="1"/>
              <a:t>EMR</a:t>
            </a:r>
            <a:r>
              <a:rPr lang="en-US" dirty="0"/>
              <a:t> and used the SMART on </a:t>
            </a:r>
            <a:r>
              <a:rPr lang="en-US" dirty="0" err="1"/>
              <a:t>FHIR</a:t>
            </a:r>
            <a:r>
              <a:rPr lang="en-US" dirty="0"/>
              <a:t> </a:t>
            </a:r>
            <a:r>
              <a:rPr lang="en-US" dirty="0" err="1"/>
              <a:t>Javascript</a:t>
            </a:r>
            <a:r>
              <a:rPr lang="en-US" dirty="0"/>
              <a:t> API to get patient data from the </a:t>
            </a:r>
            <a:r>
              <a:rPr lang="en-US" dirty="0" err="1"/>
              <a:t>EMR</a:t>
            </a:r>
            <a:endParaRPr lang="en-US" dirty="0"/>
          </a:p>
          <a:p>
            <a:pPr marL="628650" lvl="1" indent="-171450">
              <a:buFont typeface="Arial" panose="020B0604020202020204" pitchFamily="34" charset="0"/>
              <a:buChar char="•"/>
            </a:pPr>
            <a:r>
              <a:rPr lang="en-US" dirty="0"/>
              <a:t>This is the end of this example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15</a:t>
            </a:fld>
            <a:endParaRPr lang="en-US"/>
          </a:p>
        </p:txBody>
      </p:sp>
    </p:spTree>
    <p:extLst>
      <p:ext uri="{BB962C8B-B14F-4D97-AF65-F5344CB8AC3E}">
        <p14:creationId xmlns:p14="http://schemas.microsoft.com/office/powerpoint/2010/main" val="97481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16</a:t>
            </a:fld>
            <a:endParaRPr lang="en-US"/>
          </a:p>
        </p:txBody>
      </p:sp>
    </p:spTree>
    <p:extLst>
      <p:ext uri="{BB962C8B-B14F-4D97-AF65-F5344CB8AC3E}">
        <p14:creationId xmlns:p14="http://schemas.microsoft.com/office/powerpoint/2010/main" val="183122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17</a:t>
            </a:fld>
            <a:endParaRPr lang="en-US"/>
          </a:p>
        </p:txBody>
      </p:sp>
    </p:spTree>
    <p:extLst>
      <p:ext uri="{BB962C8B-B14F-4D97-AF65-F5344CB8AC3E}">
        <p14:creationId xmlns:p14="http://schemas.microsoft.com/office/powerpoint/2010/main" val="258645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concepts included in this presentation are trademarked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2</a:t>
            </a:fld>
            <a:endParaRPr lang="en-US"/>
          </a:p>
        </p:txBody>
      </p:sp>
    </p:spTree>
    <p:extLst>
      <p:ext uri="{BB962C8B-B14F-4D97-AF65-F5344CB8AC3E}">
        <p14:creationId xmlns:p14="http://schemas.microsoft.com/office/powerpoint/2010/main" val="6550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information in this presentation comes from other sources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3</a:t>
            </a:fld>
            <a:endParaRPr lang="en-US"/>
          </a:p>
        </p:txBody>
      </p:sp>
    </p:spTree>
    <p:extLst>
      <p:ext uri="{BB962C8B-B14F-4D97-AF65-F5344CB8AC3E}">
        <p14:creationId xmlns:p14="http://schemas.microsoft.com/office/powerpoint/2010/main" val="3170077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solidFill>
                  <a:schemeClr val="accent4">
                    <a:lumMod val="75000"/>
                  </a:schemeClr>
                </a:solidFill>
              </a:rPr>
              <a:t>This presentation will consider the use case of launching a SMART on </a:t>
            </a:r>
            <a:r>
              <a:rPr lang="en-US" sz="1600" dirty="0" err="1">
                <a:solidFill>
                  <a:schemeClr val="accent4">
                    <a:lumMod val="75000"/>
                  </a:schemeClr>
                </a:solidFill>
              </a:rPr>
              <a:t>FHIR</a:t>
            </a:r>
            <a:r>
              <a:rPr lang="en-US" sz="1600" dirty="0">
                <a:solidFill>
                  <a:schemeClr val="accent4">
                    <a:lumMod val="75000"/>
                  </a:schemeClr>
                </a:solidFill>
              </a:rPr>
              <a:t> application from and </a:t>
            </a:r>
            <a:r>
              <a:rPr lang="en-US" sz="1600" dirty="0" err="1">
                <a:solidFill>
                  <a:schemeClr val="accent4">
                    <a:lumMod val="75000"/>
                  </a:schemeClr>
                </a:solidFill>
              </a:rPr>
              <a:t>EMR</a:t>
            </a:r>
            <a:endParaRPr lang="en-US" sz="1600" dirty="0">
              <a:solidFill>
                <a:schemeClr val="accent4">
                  <a:lumMod val="75000"/>
                </a:schemeClr>
              </a:solidFill>
            </a:endParaRPr>
          </a:p>
          <a:p>
            <a:pPr marL="285750" indent="-285750">
              <a:buFont typeface="Arial" panose="020B0604020202020204" pitchFamily="34" charset="0"/>
              <a:buChar char="•"/>
            </a:pPr>
            <a:r>
              <a:rPr lang="en-US" sz="1600" dirty="0">
                <a:solidFill>
                  <a:schemeClr val="accent4">
                    <a:lumMod val="75000"/>
                  </a:schemeClr>
                </a:solidFill>
              </a:rPr>
              <a:t>SMART on </a:t>
            </a:r>
            <a:r>
              <a:rPr lang="en-US" sz="1600" dirty="0" err="1">
                <a:solidFill>
                  <a:schemeClr val="accent4">
                    <a:lumMod val="75000"/>
                  </a:schemeClr>
                </a:solidFill>
              </a:rPr>
              <a:t>FHIR</a:t>
            </a:r>
            <a:r>
              <a:rPr lang="en-US" sz="1600" dirty="0">
                <a:solidFill>
                  <a:schemeClr val="accent4">
                    <a:lumMod val="75000"/>
                  </a:schemeClr>
                </a:solidFill>
              </a:rPr>
              <a:t> can be used in a stand-alone application but we will not be looking at that use case here</a:t>
            </a:r>
          </a:p>
          <a:p>
            <a:endParaRPr lang="en-US" sz="1600" dirty="0">
              <a:solidFill>
                <a:schemeClr val="accent4">
                  <a:lumMod val="75000"/>
                </a:schemeClr>
              </a:solidFill>
            </a:endParaRPr>
          </a:p>
          <a:p>
            <a:r>
              <a:rPr lang="en-US" sz="1600" dirty="0">
                <a:solidFill>
                  <a:schemeClr val="accent4">
                    <a:lumMod val="75000"/>
                  </a:schemeClr>
                </a:solidFill>
              </a:rPr>
              <a:t>This</a:t>
            </a:r>
            <a:r>
              <a:rPr lang="en-US" sz="1600" baseline="0" dirty="0">
                <a:solidFill>
                  <a:schemeClr val="accent4">
                    <a:lumMod val="75000"/>
                  </a:schemeClr>
                </a:solidFill>
              </a:rPr>
              <a:t> presentation gives an introduction to SMART on </a:t>
            </a:r>
            <a:r>
              <a:rPr lang="en-US" sz="1600" baseline="0" dirty="0" err="1">
                <a:solidFill>
                  <a:schemeClr val="accent4">
                    <a:lumMod val="75000"/>
                  </a:schemeClr>
                </a:solidFill>
              </a:rPr>
              <a:t>FHIR</a:t>
            </a:r>
            <a:r>
              <a:rPr lang="en-US" sz="1600" baseline="0" dirty="0">
                <a:solidFill>
                  <a:schemeClr val="accent4">
                    <a:lumMod val="75000"/>
                  </a:schemeClr>
                </a:solidFill>
              </a:rPr>
              <a:t> including</a:t>
            </a:r>
            <a:r>
              <a:rPr lang="en-US" sz="1100" baseline="0" dirty="0">
                <a:solidFill>
                  <a:schemeClr val="accent4">
                    <a:lumMod val="75000"/>
                  </a:schemeClr>
                </a:solidFill>
              </a:rPr>
              <a:t> application architecture, work-flow, and we will provide a demonstration of a working SMART on </a:t>
            </a:r>
            <a:r>
              <a:rPr lang="en-US" sz="1100" baseline="0" dirty="0" err="1">
                <a:solidFill>
                  <a:schemeClr val="accent4">
                    <a:lumMod val="75000"/>
                  </a:schemeClr>
                </a:solidFill>
              </a:rPr>
              <a:t>FHIR</a:t>
            </a:r>
            <a:r>
              <a:rPr lang="en-US" sz="1100" baseline="0" dirty="0">
                <a:solidFill>
                  <a:schemeClr val="accent4">
                    <a:lumMod val="75000"/>
                  </a:schemeClr>
                </a:solidFill>
              </a:rPr>
              <a:t> application that you can checkout of </a:t>
            </a:r>
            <a:r>
              <a:rPr lang="en-US" sz="1100" baseline="0" dirty="0" err="1">
                <a:solidFill>
                  <a:schemeClr val="accent4">
                    <a:lumMod val="75000"/>
                  </a:schemeClr>
                </a:solidFill>
              </a:rPr>
              <a:t>github</a:t>
            </a:r>
            <a:r>
              <a:rPr lang="en-US" sz="1100" baseline="0" dirty="0">
                <a:solidFill>
                  <a:schemeClr val="accent4">
                    <a:lumMod val="75000"/>
                  </a:schemeClr>
                </a:solidFill>
              </a:rPr>
              <a:t> and use yourself.  </a:t>
            </a:r>
            <a:endParaRPr lang="en-US" sz="1600" baseline="0" dirty="0">
              <a:solidFill>
                <a:schemeClr val="accent4">
                  <a:lumMod val="75000"/>
                </a:schemeClr>
              </a:solidFill>
            </a:endParaRPr>
          </a:p>
        </p:txBody>
      </p:sp>
      <p:sp>
        <p:nvSpPr>
          <p:cNvPr id="4" name="Slide Number Placeholder 3"/>
          <p:cNvSpPr>
            <a:spLocks noGrp="1"/>
          </p:cNvSpPr>
          <p:nvPr>
            <p:ph type="sldNum" sz="quarter" idx="5"/>
          </p:nvPr>
        </p:nvSpPr>
        <p:spPr/>
        <p:txBody>
          <a:bodyPr/>
          <a:lstStyle/>
          <a:p>
            <a:fld id="{F5C46209-2136-F44B-918E-10CBFA1D56FB}" type="slidenum">
              <a:rPr lang="en-US" smtClean="0"/>
              <a:t>4</a:t>
            </a:fld>
            <a:endParaRPr lang="en-US"/>
          </a:p>
        </p:txBody>
      </p:sp>
    </p:spTree>
    <p:extLst>
      <p:ext uri="{BB962C8B-B14F-4D97-AF65-F5344CB8AC3E}">
        <p14:creationId xmlns:p14="http://schemas.microsoft.com/office/powerpoint/2010/main" val="185482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Remember from our Introduction to SMART on </a:t>
            </a:r>
            <a:r>
              <a:rPr lang="en-US" dirty="0" err="1"/>
              <a:t>FHIR</a:t>
            </a:r>
            <a:r>
              <a:rPr lang="en-US" dirty="0"/>
              <a:t> materials that SMART on </a:t>
            </a:r>
            <a:r>
              <a:rPr lang="en-US" dirty="0" err="1"/>
              <a:t>FHIR</a:t>
            </a:r>
            <a:r>
              <a:rPr lang="en-US" dirty="0"/>
              <a:t> is the glue that connects an application (business logic) to a clinical system (data layer)</a:t>
            </a:r>
          </a:p>
          <a:p>
            <a:pPr marL="171450" indent="-171450">
              <a:buFont typeface="Arial" panose="020B0604020202020204" pitchFamily="34" charset="0"/>
              <a:buChar char="•"/>
            </a:pPr>
            <a:r>
              <a:rPr lang="en-US" dirty="0"/>
              <a:t>From a logical (abstract) perspective this looks like the diagram shown here</a:t>
            </a:r>
          </a:p>
        </p:txBody>
      </p:sp>
      <p:sp>
        <p:nvSpPr>
          <p:cNvPr id="4" name="Slide Number Placeholder 3"/>
          <p:cNvSpPr>
            <a:spLocks noGrp="1"/>
          </p:cNvSpPr>
          <p:nvPr>
            <p:ph type="sldNum" sz="quarter" idx="5"/>
          </p:nvPr>
        </p:nvSpPr>
        <p:spPr/>
        <p:txBody>
          <a:bodyPr/>
          <a:lstStyle/>
          <a:p>
            <a:fld id="{F5C46209-2136-F44B-918E-10CBFA1D56FB}" type="slidenum">
              <a:rPr lang="en-US" smtClean="0"/>
              <a:t>5</a:t>
            </a:fld>
            <a:endParaRPr lang="en-US"/>
          </a:p>
        </p:txBody>
      </p:sp>
    </p:spTree>
    <p:extLst>
      <p:ext uri="{BB962C8B-B14F-4D97-AF65-F5344CB8AC3E}">
        <p14:creationId xmlns:p14="http://schemas.microsoft.com/office/powerpoint/2010/main" val="3850009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Looking at an actual implementation of a SMART on </a:t>
            </a:r>
            <a:r>
              <a:rPr lang="en-US" dirty="0" err="1"/>
              <a:t>FHIR</a:t>
            </a:r>
            <a:r>
              <a:rPr lang="en-US" dirty="0"/>
              <a:t> application we can create a physical model of the components that implement each of these layers.  </a:t>
            </a:r>
          </a:p>
          <a:p>
            <a:pPr marL="171450" indent="-171450">
              <a:buFont typeface="Arial" panose="020B0604020202020204" pitchFamily="34" charset="0"/>
              <a:buChar char="•"/>
            </a:pPr>
            <a:r>
              <a:rPr lang="en-US" dirty="0"/>
              <a:t>For our example</a:t>
            </a:r>
          </a:p>
          <a:p>
            <a:pPr marL="628650" lvl="1" indent="-171450">
              <a:buFont typeface="Arial" panose="020B0604020202020204" pitchFamily="34" charset="0"/>
              <a:buChar char="•"/>
            </a:pPr>
            <a:r>
              <a:rPr lang="en-US" dirty="0"/>
              <a:t>The application layer will be the 005-serverside application we check out of </a:t>
            </a:r>
            <a:r>
              <a:rPr lang="en-US" dirty="0" err="1"/>
              <a:t>Github</a:t>
            </a:r>
            <a:endParaRPr lang="en-US" dirty="0"/>
          </a:p>
          <a:p>
            <a:pPr marL="628650" lvl="1" indent="-171450">
              <a:buFont typeface="Arial" panose="020B0604020202020204" pitchFamily="34" charset="0"/>
              <a:buChar char="•"/>
            </a:pPr>
            <a:r>
              <a:rPr lang="en-US" dirty="0"/>
              <a:t>The Integration Layer is the SMART on </a:t>
            </a:r>
            <a:r>
              <a:rPr lang="en-US" dirty="0" err="1"/>
              <a:t>FHIR</a:t>
            </a:r>
            <a:r>
              <a:rPr lang="en-US" dirty="0"/>
              <a:t> </a:t>
            </a:r>
            <a:r>
              <a:rPr lang="en-US" dirty="0" err="1"/>
              <a:t>Javascript</a:t>
            </a:r>
            <a:r>
              <a:rPr lang="en-US" dirty="0"/>
              <a:t> library that encapsulates and provides all of the functionality we need for the SMART on </a:t>
            </a:r>
            <a:r>
              <a:rPr lang="en-US" dirty="0" err="1"/>
              <a:t>FHIR</a:t>
            </a:r>
            <a:r>
              <a:rPr lang="en-US" dirty="0"/>
              <a:t> launch and to interact with the </a:t>
            </a:r>
            <a:r>
              <a:rPr lang="en-US" dirty="0" err="1"/>
              <a:t>FHIR</a:t>
            </a:r>
            <a:r>
              <a:rPr lang="en-US" dirty="0"/>
              <a:t> patient server including reading and writing data to the </a:t>
            </a:r>
            <a:r>
              <a:rPr lang="en-US" dirty="0" err="1"/>
              <a:t>EMR</a:t>
            </a:r>
            <a:r>
              <a:rPr lang="en-US" dirty="0"/>
              <a:t> (more precisely, the </a:t>
            </a:r>
            <a:r>
              <a:rPr lang="en-US" dirty="0" err="1"/>
              <a:t>EMRs</a:t>
            </a:r>
            <a:r>
              <a:rPr lang="en-US" dirty="0"/>
              <a:t> underlying Patient </a:t>
            </a:r>
            <a:r>
              <a:rPr lang="en-US" dirty="0" err="1"/>
              <a:t>FHIR</a:t>
            </a:r>
            <a:r>
              <a:rPr lang="en-US" dirty="0"/>
              <a:t> server)</a:t>
            </a:r>
          </a:p>
          <a:p>
            <a:pPr marL="171450" lvl="0" indent="-171450">
              <a:buFont typeface="Arial" panose="020B0604020202020204" pitchFamily="34" charset="0"/>
              <a:buChar char="•"/>
            </a:pPr>
            <a:r>
              <a:rPr lang="en-US" dirty="0"/>
              <a:t>In short</a:t>
            </a:r>
          </a:p>
          <a:p>
            <a:pPr marL="628650" lvl="1" indent="-171450">
              <a:buFont typeface="Arial" panose="020B0604020202020204" pitchFamily="34" charset="0"/>
              <a:buChar char="•"/>
            </a:pPr>
            <a:r>
              <a:rPr lang="en-US" dirty="0"/>
              <a:t>We have an application that implements our business logic</a:t>
            </a:r>
          </a:p>
          <a:p>
            <a:pPr marL="628650" lvl="1" indent="-171450">
              <a:buFont typeface="Arial" panose="020B0604020202020204" pitchFamily="34" charset="0"/>
              <a:buChar char="•"/>
            </a:pPr>
            <a:r>
              <a:rPr lang="en-US" dirty="0"/>
              <a:t>That application contains the </a:t>
            </a:r>
            <a:r>
              <a:rPr lang="en-US" dirty="0" err="1"/>
              <a:t>fhir</a:t>
            </a:r>
            <a:r>
              <a:rPr lang="en-US" dirty="0"/>
              <a:t>-client </a:t>
            </a:r>
            <a:r>
              <a:rPr lang="en-US" dirty="0" err="1"/>
              <a:t>javascript</a:t>
            </a:r>
            <a:r>
              <a:rPr lang="en-US" dirty="0"/>
              <a:t> library that encapsulates all of the details of how to launch our application and how our application can interact with our </a:t>
            </a:r>
            <a:r>
              <a:rPr lang="en-US" dirty="0" err="1"/>
              <a:t>EMRs</a:t>
            </a:r>
            <a:r>
              <a:rPr lang="en-US" dirty="0"/>
              <a:t> Patient </a:t>
            </a:r>
            <a:r>
              <a:rPr lang="en-US" dirty="0" err="1"/>
              <a:t>FHIR</a:t>
            </a:r>
            <a:r>
              <a:rPr lang="en-US" dirty="0"/>
              <a:t> server</a:t>
            </a:r>
          </a:p>
          <a:p>
            <a:pPr marL="628650" lvl="1" indent="-171450">
              <a:buFont typeface="Arial" panose="020B0604020202020204" pitchFamily="34" charset="0"/>
              <a:buChar char="•"/>
            </a:pPr>
            <a:r>
              <a:rPr lang="en-US" dirty="0"/>
              <a:t>We are going to register our application with our </a:t>
            </a:r>
            <a:r>
              <a:rPr lang="en-US" dirty="0" err="1"/>
              <a:t>EMR</a:t>
            </a:r>
            <a:r>
              <a:rPr lang="en-US" dirty="0"/>
              <a:t> stand-in, the </a:t>
            </a:r>
            <a:r>
              <a:rPr lang="en-US" dirty="0" err="1"/>
              <a:t>SmartHealthIt</a:t>
            </a:r>
            <a:r>
              <a:rPr lang="en-US" dirty="0"/>
              <a:t> sandbox) and then launch our application from our stand-in for the </a:t>
            </a:r>
            <a:r>
              <a:rPr lang="en-US" dirty="0" err="1"/>
              <a:t>EMR</a:t>
            </a:r>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6</a:t>
            </a:fld>
            <a:endParaRPr lang="en-US"/>
          </a:p>
        </p:txBody>
      </p:sp>
    </p:spTree>
    <p:extLst>
      <p:ext uri="{BB962C8B-B14F-4D97-AF65-F5344CB8AC3E}">
        <p14:creationId xmlns:p14="http://schemas.microsoft.com/office/powerpoint/2010/main" val="1113641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basic workflow for a SMART on </a:t>
            </a:r>
            <a:r>
              <a:rPr lang="en-US" dirty="0" err="1"/>
              <a:t>FHIR</a:t>
            </a:r>
            <a:r>
              <a:rPr lang="en-US" dirty="0"/>
              <a:t> application launched from within an </a:t>
            </a:r>
            <a:r>
              <a:rPr lang="en-US" dirty="0" err="1"/>
              <a:t>EMR</a:t>
            </a:r>
            <a:endParaRPr lang="en-US" dirty="0"/>
          </a:p>
          <a:p>
            <a:pPr marL="171450" indent="-171450">
              <a:buFont typeface="Arial" panose="020B0604020202020204" pitchFamily="34" charset="0"/>
              <a:buChar char="•"/>
            </a:pPr>
            <a:r>
              <a:rPr lang="en-US" dirty="0"/>
              <a:t>We’ll look at this as a workflow diagram in the next slide and…</a:t>
            </a:r>
          </a:p>
          <a:p>
            <a:pPr marL="171450" indent="-171450">
              <a:buFont typeface="Arial" panose="020B0604020202020204" pitchFamily="34" charset="0"/>
              <a:buChar char="•"/>
            </a:pPr>
            <a:r>
              <a:rPr lang="en-US" dirty="0"/>
              <a:t>We will go through the details of each step in the subsequent slides</a:t>
            </a:r>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7</a:t>
            </a:fld>
            <a:endParaRPr lang="en-US"/>
          </a:p>
        </p:txBody>
      </p:sp>
    </p:spTree>
    <p:extLst>
      <p:ext uri="{BB962C8B-B14F-4D97-AF65-F5344CB8AC3E}">
        <p14:creationId xmlns:p14="http://schemas.microsoft.com/office/powerpoint/2010/main" val="3100304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the workflow for launching a SMART on </a:t>
            </a:r>
            <a:r>
              <a:rPr lang="en-US" dirty="0" err="1"/>
              <a:t>FHIR</a:t>
            </a:r>
            <a:r>
              <a:rPr lang="en-US" dirty="0"/>
              <a:t> application from an </a:t>
            </a:r>
            <a:r>
              <a:rPr lang="en-US" dirty="0" err="1"/>
              <a:t>EMR</a:t>
            </a:r>
            <a:endParaRPr lang="en-US" dirty="0"/>
          </a:p>
          <a:p>
            <a:pPr marL="342900" indent="-342900">
              <a:buFont typeface="+mj-lt"/>
              <a:buAutoNum type="arabicPeriod"/>
            </a:pPr>
            <a:r>
              <a:rPr lang="en-US" dirty="0"/>
              <a:t>The SMART on </a:t>
            </a:r>
            <a:r>
              <a:rPr lang="en-US" dirty="0" err="1"/>
              <a:t>FHIR</a:t>
            </a:r>
            <a:r>
              <a:rPr lang="en-US" dirty="0"/>
              <a:t> application is “registered” with the </a:t>
            </a:r>
            <a:r>
              <a:rPr lang="en-US" dirty="0" err="1"/>
              <a:t>EMR</a:t>
            </a:r>
            <a:endParaRPr lang="en-US" dirty="0"/>
          </a:p>
          <a:p>
            <a:pPr marL="342900" indent="-342900">
              <a:buFont typeface="+mj-lt"/>
              <a:buAutoNum type="arabicPeriod"/>
            </a:pPr>
            <a:r>
              <a:rPr lang="en-US" dirty="0"/>
              <a:t>An </a:t>
            </a:r>
            <a:r>
              <a:rPr lang="en-US" dirty="0" err="1"/>
              <a:t>EMR</a:t>
            </a:r>
            <a:r>
              <a:rPr lang="en-US" dirty="0"/>
              <a:t> user triggers a launch event</a:t>
            </a:r>
          </a:p>
          <a:p>
            <a:pPr marL="342900" indent="-342900">
              <a:buFont typeface="+mj-lt"/>
              <a:buAutoNum type="arabicPeriod"/>
            </a:pPr>
            <a:r>
              <a:rPr lang="en-US" dirty="0"/>
              <a:t>Registered applications are “notified”</a:t>
            </a:r>
          </a:p>
          <a:p>
            <a:pPr marL="342900" indent="-342900">
              <a:buFont typeface="+mj-lt"/>
              <a:buAutoNum type="arabicPeriod"/>
            </a:pPr>
            <a:r>
              <a:rPr lang="en-US" dirty="0"/>
              <a:t>The Application launch page uses the SMART on </a:t>
            </a:r>
            <a:r>
              <a:rPr lang="en-US" dirty="0" err="1"/>
              <a:t>FHIR</a:t>
            </a:r>
            <a:r>
              <a:rPr lang="en-US" dirty="0"/>
              <a:t> API to authenticate with the </a:t>
            </a:r>
            <a:r>
              <a:rPr lang="en-US" dirty="0" err="1"/>
              <a:t>EMR</a:t>
            </a:r>
            <a:endParaRPr lang="en-US" dirty="0"/>
          </a:p>
          <a:p>
            <a:pPr marL="342900" indent="-342900">
              <a:buFont typeface="+mj-lt"/>
              <a:buAutoNum type="arabicPeriod"/>
            </a:pPr>
            <a:r>
              <a:rPr lang="en-US" dirty="0"/>
              <a:t>The </a:t>
            </a:r>
            <a:r>
              <a:rPr lang="en-US" dirty="0" err="1"/>
              <a:t>EMR</a:t>
            </a:r>
            <a:r>
              <a:rPr lang="en-US" dirty="0"/>
              <a:t> redirects to the Application index page to launch the Application</a:t>
            </a:r>
          </a:p>
          <a:p>
            <a:pPr marL="342900" indent="-342900">
              <a:buFont typeface="+mj-lt"/>
              <a:buAutoNum type="arabicPeriod"/>
            </a:pPr>
            <a:r>
              <a:rPr lang="en-US" dirty="0"/>
              <a:t>The Application index page is the starting point of the Application and can use the SMART on </a:t>
            </a:r>
            <a:r>
              <a:rPr lang="en-US" dirty="0" err="1"/>
              <a:t>FHIR</a:t>
            </a:r>
            <a:r>
              <a:rPr lang="en-US" dirty="0"/>
              <a:t> API to exchange data with the </a:t>
            </a:r>
            <a:r>
              <a:rPr lang="en-US" dirty="0" err="1"/>
              <a:t>EMR’s</a:t>
            </a:r>
            <a:r>
              <a:rPr lang="en-US" dirty="0"/>
              <a:t> Patient </a:t>
            </a:r>
            <a:r>
              <a:rPr lang="en-US" dirty="0" err="1"/>
              <a:t>FHIR</a:t>
            </a:r>
            <a:r>
              <a:rPr lang="en-US" dirty="0"/>
              <a:t> Server.  The application can cycle through other pages just like any  other web application</a:t>
            </a:r>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8</a:t>
            </a:fld>
            <a:endParaRPr lang="en-US"/>
          </a:p>
        </p:txBody>
      </p:sp>
    </p:spTree>
    <p:extLst>
      <p:ext uri="{BB962C8B-B14F-4D97-AF65-F5344CB8AC3E}">
        <p14:creationId xmlns:p14="http://schemas.microsoft.com/office/powerpoint/2010/main" val="3100304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register our application with the </a:t>
            </a:r>
            <a:r>
              <a:rPr lang="en-US" dirty="0" err="1"/>
              <a:t>SmartHealthIt</a:t>
            </a:r>
            <a:r>
              <a:rPr lang="en-US" dirty="0"/>
              <a:t> sandbox, we simply navigate to the URL shown here and enter the URL of the launch page of our application</a:t>
            </a:r>
          </a:p>
          <a:p>
            <a:pPr marL="171450" indent="-171450">
              <a:buFont typeface="Arial" panose="020B0604020202020204" pitchFamily="34" charset="0"/>
              <a:buChar char="•"/>
            </a:pPr>
            <a:r>
              <a:rPr lang="en-US" dirty="0"/>
              <a:t>We can then simulate an </a:t>
            </a:r>
            <a:r>
              <a:rPr lang="en-US" dirty="0" err="1"/>
              <a:t>EMR</a:t>
            </a:r>
            <a:r>
              <a:rPr lang="en-US" dirty="0"/>
              <a:t> workflow by pressing the Launch button</a:t>
            </a:r>
          </a:p>
          <a:p>
            <a:pPr marL="171450" indent="-171450">
              <a:buFont typeface="Arial" panose="020B0604020202020204" pitchFamily="34" charset="0"/>
              <a:buChar char="•"/>
            </a:pPr>
            <a:r>
              <a:rPr lang="en-US" dirty="0"/>
              <a:t>Let’s look at what happens next and then will look at the details of how it all happened</a:t>
            </a:r>
          </a:p>
        </p:txBody>
      </p:sp>
      <p:sp>
        <p:nvSpPr>
          <p:cNvPr id="4" name="Slide Number Placeholder 3"/>
          <p:cNvSpPr>
            <a:spLocks noGrp="1"/>
          </p:cNvSpPr>
          <p:nvPr>
            <p:ph type="sldNum" sz="quarter" idx="5"/>
          </p:nvPr>
        </p:nvSpPr>
        <p:spPr/>
        <p:txBody>
          <a:bodyPr/>
          <a:lstStyle/>
          <a:p>
            <a:fld id="{F5C46209-2136-F44B-918E-10CBFA1D56FB}" type="slidenum">
              <a:rPr lang="en-US" smtClean="0"/>
              <a:t>9</a:t>
            </a:fld>
            <a:endParaRPr lang="en-US"/>
          </a:p>
        </p:txBody>
      </p:sp>
    </p:spTree>
    <p:extLst>
      <p:ext uri="{BB962C8B-B14F-4D97-AF65-F5344CB8AC3E}">
        <p14:creationId xmlns:p14="http://schemas.microsoft.com/office/powerpoint/2010/main" val="3100304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ealthcenterinfo.org/"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1143000" y="0"/>
            <a:ext cx="11064949"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3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Slide">
    <p:spTree>
      <p:nvGrpSpPr>
        <p:cNvPr id="1" name=""/>
        <p:cNvGrpSpPr/>
        <p:nvPr/>
      </p:nvGrpSpPr>
      <p:grpSpPr>
        <a:xfrm>
          <a:off x="0" y="0"/>
          <a:ext cx="0" cy="0"/>
          <a:chOff x="0" y="0"/>
          <a:chExt cx="0" cy="0"/>
        </a:xfrm>
      </p:grpSpPr>
      <p:grpSp>
        <p:nvGrpSpPr>
          <p:cNvPr id="17" name="Группа 9">
            <a:extLst>
              <a:ext uri="{FF2B5EF4-FFF2-40B4-BE49-F238E27FC236}">
                <a16:creationId xmlns:a16="http://schemas.microsoft.com/office/drawing/2014/main" id="{E6C05026-895D-8B4C-80B9-FEF037B85683}"/>
              </a:ext>
            </a:extLst>
          </p:cNvPr>
          <p:cNvGrpSpPr/>
          <p:nvPr userDrawn="1"/>
        </p:nvGrpSpPr>
        <p:grpSpPr>
          <a:xfrm rot="10800000">
            <a:off x="4358080" y="-5996"/>
            <a:ext cx="3401854" cy="6858794"/>
            <a:chOff x="8704213" y="1"/>
            <a:chExt cx="6873750" cy="13717588"/>
          </a:xfrm>
        </p:grpSpPr>
        <p:sp>
          <p:nvSpPr>
            <p:cNvPr id="18" name="Прямоугольник 15">
              <a:extLst>
                <a:ext uri="{FF2B5EF4-FFF2-40B4-BE49-F238E27FC236}">
                  <a16:creationId xmlns:a16="http://schemas.microsoft.com/office/drawing/2014/main" id="{74A81914-97BD-DE48-84AD-3536981601AD}"/>
                </a:ext>
              </a:extLst>
            </p:cNvPr>
            <p:cNvSpPr/>
            <p:nvPr/>
          </p:nvSpPr>
          <p:spPr>
            <a:xfrm flipH="1">
              <a:off x="8714458" y="1"/>
              <a:ext cx="6863505" cy="6870789"/>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9" name="Прямоугольник 16">
              <a:extLst>
                <a:ext uri="{FF2B5EF4-FFF2-40B4-BE49-F238E27FC236}">
                  <a16:creationId xmlns:a16="http://schemas.microsoft.com/office/drawing/2014/main" id="{57851DB7-D658-CE4F-A218-3B57688B1005}"/>
                </a:ext>
              </a:extLst>
            </p:cNvPr>
            <p:cNvSpPr/>
            <p:nvPr/>
          </p:nvSpPr>
          <p:spPr>
            <a:xfrm flipH="1">
              <a:off x="8704213" y="6870790"/>
              <a:ext cx="6863505" cy="6846799"/>
            </a:xfrm>
            <a:prstGeom prst="rect">
              <a:avLst/>
            </a:prstGeom>
            <a:solidFill>
              <a:srgbClr val="DDD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sp>
        <p:nvSpPr>
          <p:cNvPr id="20" name="Прямоугольник 21">
            <a:extLst>
              <a:ext uri="{FF2B5EF4-FFF2-40B4-BE49-F238E27FC236}">
                <a16:creationId xmlns:a16="http://schemas.microsoft.com/office/drawing/2014/main" id="{F23DE972-A014-E346-9D13-3C8953764BBF}"/>
              </a:ext>
            </a:extLst>
          </p:cNvPr>
          <p:cNvSpPr/>
          <p:nvPr userDrawn="1"/>
        </p:nvSpPr>
        <p:spPr>
          <a:xfrm flipH="1">
            <a:off x="-1" y="0"/>
            <a:ext cx="4347936" cy="3429000"/>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Прямоугольник 22">
            <a:extLst>
              <a:ext uri="{FF2B5EF4-FFF2-40B4-BE49-F238E27FC236}">
                <a16:creationId xmlns:a16="http://schemas.microsoft.com/office/drawing/2014/main" id="{D9C9AA88-4EC3-5043-AC93-3FD9E681E84B}"/>
              </a:ext>
            </a:extLst>
          </p:cNvPr>
          <p:cNvSpPr/>
          <p:nvPr userDrawn="1"/>
        </p:nvSpPr>
        <p:spPr>
          <a:xfrm flipH="1">
            <a:off x="0" y="3429001"/>
            <a:ext cx="4353008" cy="3429000"/>
          </a:xfrm>
          <a:prstGeom prst="rect">
            <a:avLst/>
          </a:prstGeom>
          <a:solidFill>
            <a:srgbClr val="DDDDDD">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2" name="Прямоугольник 6">
            <a:extLst>
              <a:ext uri="{FF2B5EF4-FFF2-40B4-BE49-F238E27FC236}">
                <a16:creationId xmlns:a16="http://schemas.microsoft.com/office/drawing/2014/main" id="{50B5BC94-33BA-4A48-99A8-0A15C14ECE1A}"/>
              </a:ext>
            </a:extLst>
          </p:cNvPr>
          <p:cNvSpPr/>
          <p:nvPr userDrawn="1"/>
        </p:nvSpPr>
        <p:spPr>
          <a:xfrm flipH="1">
            <a:off x="0" y="826158"/>
            <a:ext cx="164552" cy="5205684"/>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2438522" rtl="0" eaLnBrk="1" latinLnBrk="0" hangingPunct="1">
              <a:defRPr sz="4800" kern="1200">
                <a:solidFill>
                  <a:schemeClr val="lt1"/>
                </a:solidFill>
                <a:latin typeface="+mn-lt"/>
                <a:ea typeface="+mn-ea"/>
                <a:cs typeface="+mn-cs"/>
              </a:defRPr>
            </a:lvl1pPr>
            <a:lvl2pPr marL="1219261" algn="l" defTabSz="2438522" rtl="0" eaLnBrk="1" latinLnBrk="0" hangingPunct="1">
              <a:defRPr sz="4800" kern="1200">
                <a:solidFill>
                  <a:schemeClr val="lt1"/>
                </a:solidFill>
                <a:latin typeface="+mn-lt"/>
                <a:ea typeface="+mn-ea"/>
                <a:cs typeface="+mn-cs"/>
              </a:defRPr>
            </a:lvl2pPr>
            <a:lvl3pPr marL="2438522" algn="l" defTabSz="2438522" rtl="0" eaLnBrk="1" latinLnBrk="0" hangingPunct="1">
              <a:defRPr sz="4800" kern="1200">
                <a:solidFill>
                  <a:schemeClr val="lt1"/>
                </a:solidFill>
                <a:latin typeface="+mn-lt"/>
                <a:ea typeface="+mn-ea"/>
                <a:cs typeface="+mn-cs"/>
              </a:defRPr>
            </a:lvl3pPr>
            <a:lvl4pPr marL="3657783" algn="l" defTabSz="2438522" rtl="0" eaLnBrk="1" latinLnBrk="0" hangingPunct="1">
              <a:defRPr sz="4800" kern="1200">
                <a:solidFill>
                  <a:schemeClr val="lt1"/>
                </a:solidFill>
                <a:latin typeface="+mn-lt"/>
                <a:ea typeface="+mn-ea"/>
                <a:cs typeface="+mn-cs"/>
              </a:defRPr>
            </a:lvl4pPr>
            <a:lvl5pPr marL="4877044" algn="l" defTabSz="2438522" rtl="0" eaLnBrk="1" latinLnBrk="0" hangingPunct="1">
              <a:defRPr sz="4800" kern="1200">
                <a:solidFill>
                  <a:schemeClr val="lt1"/>
                </a:solidFill>
                <a:latin typeface="+mn-lt"/>
                <a:ea typeface="+mn-ea"/>
                <a:cs typeface="+mn-cs"/>
              </a:defRPr>
            </a:lvl5pPr>
            <a:lvl6pPr marL="6096305" algn="l" defTabSz="2438522" rtl="0" eaLnBrk="1" latinLnBrk="0" hangingPunct="1">
              <a:defRPr sz="4800" kern="1200">
                <a:solidFill>
                  <a:schemeClr val="lt1"/>
                </a:solidFill>
                <a:latin typeface="+mn-lt"/>
                <a:ea typeface="+mn-ea"/>
                <a:cs typeface="+mn-cs"/>
              </a:defRPr>
            </a:lvl6pPr>
            <a:lvl7pPr marL="7315566" algn="l" defTabSz="2438522" rtl="0" eaLnBrk="1" latinLnBrk="0" hangingPunct="1">
              <a:defRPr sz="4800" kern="1200">
                <a:solidFill>
                  <a:schemeClr val="lt1"/>
                </a:solidFill>
                <a:latin typeface="+mn-lt"/>
                <a:ea typeface="+mn-ea"/>
                <a:cs typeface="+mn-cs"/>
              </a:defRPr>
            </a:lvl7pPr>
            <a:lvl8pPr marL="8534827" algn="l" defTabSz="2438522" rtl="0" eaLnBrk="1" latinLnBrk="0" hangingPunct="1">
              <a:defRPr sz="4800" kern="1200">
                <a:solidFill>
                  <a:schemeClr val="lt1"/>
                </a:solidFill>
                <a:latin typeface="+mn-lt"/>
                <a:ea typeface="+mn-ea"/>
                <a:cs typeface="+mn-cs"/>
              </a:defRPr>
            </a:lvl8pPr>
            <a:lvl9pPr marL="9754088" algn="l" defTabSz="2438522" rtl="0" eaLnBrk="1" latinLnBrk="0" hangingPunct="1">
              <a:defRPr sz="4800" kern="1200">
                <a:solidFill>
                  <a:schemeClr val="lt1"/>
                </a:solidFill>
                <a:latin typeface="+mn-lt"/>
                <a:ea typeface="+mn-ea"/>
                <a:cs typeface="+mn-cs"/>
              </a:defRPr>
            </a:lvl9pPr>
          </a:lstStyle>
          <a:p>
            <a:pPr lvl="0" algn="ctr"/>
            <a:endParaRPr lang="ru-RU"/>
          </a:p>
        </p:txBody>
      </p:sp>
      <p:sp>
        <p:nvSpPr>
          <p:cNvPr id="23" name="Прямоугольник 18">
            <a:extLst>
              <a:ext uri="{FF2B5EF4-FFF2-40B4-BE49-F238E27FC236}">
                <a16:creationId xmlns:a16="http://schemas.microsoft.com/office/drawing/2014/main" id="{C7078C5C-756F-7C4F-92C6-1BAC1790B151}"/>
              </a:ext>
            </a:extLst>
          </p:cNvPr>
          <p:cNvSpPr/>
          <p:nvPr userDrawn="1"/>
        </p:nvSpPr>
        <p:spPr>
          <a:xfrm flipH="1">
            <a:off x="7754863" y="0"/>
            <a:ext cx="4414791" cy="3429672"/>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4" name="Прямоугольник 19">
            <a:extLst>
              <a:ext uri="{FF2B5EF4-FFF2-40B4-BE49-F238E27FC236}">
                <a16:creationId xmlns:a16="http://schemas.microsoft.com/office/drawing/2014/main" id="{4B4D1459-27E3-0947-A308-088C7290BAEE}"/>
              </a:ext>
            </a:extLst>
          </p:cNvPr>
          <p:cNvSpPr/>
          <p:nvPr userDrawn="1"/>
        </p:nvSpPr>
        <p:spPr>
          <a:xfrm flipH="1">
            <a:off x="7754861" y="3423401"/>
            <a:ext cx="4437137" cy="3434599"/>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6" name="Текст 3">
            <a:extLst>
              <a:ext uri="{FF2B5EF4-FFF2-40B4-BE49-F238E27FC236}">
                <a16:creationId xmlns:a16="http://schemas.microsoft.com/office/drawing/2014/main" id="{F08DBDA6-04E8-784F-A219-EE4617E8A290}"/>
              </a:ext>
            </a:extLst>
          </p:cNvPr>
          <p:cNvSpPr>
            <a:spLocks noGrp="1"/>
          </p:cNvSpPr>
          <p:nvPr>
            <p:ph type="body" sz="quarter" idx="21" hasCustomPrompt="1"/>
          </p:nvPr>
        </p:nvSpPr>
        <p:spPr>
          <a:xfrm>
            <a:off x="603390"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5" name="Текст 3">
            <a:extLst>
              <a:ext uri="{FF2B5EF4-FFF2-40B4-BE49-F238E27FC236}">
                <a16:creationId xmlns:a16="http://schemas.microsoft.com/office/drawing/2014/main" id="{3C4A345F-4B46-4F4F-AF41-26C760D86133}"/>
              </a:ext>
            </a:extLst>
          </p:cNvPr>
          <p:cNvSpPr>
            <a:spLocks noGrp="1"/>
          </p:cNvSpPr>
          <p:nvPr>
            <p:ph type="body" sz="quarter" idx="22" hasCustomPrompt="1"/>
          </p:nvPr>
        </p:nvSpPr>
        <p:spPr>
          <a:xfrm>
            <a:off x="8216301" y="4079721"/>
            <a:ext cx="3224331" cy="1831982"/>
          </a:xfrm>
          <a:prstGeom prst="rect">
            <a:avLst/>
          </a:prstGeom>
        </p:spPr>
        <p:txBody>
          <a:bodyPr>
            <a:normAutofit/>
          </a:bodyPr>
          <a:lstStyle>
            <a:lvl1pPr>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6" name="Текст 3">
            <a:extLst>
              <a:ext uri="{FF2B5EF4-FFF2-40B4-BE49-F238E27FC236}">
                <a16:creationId xmlns:a16="http://schemas.microsoft.com/office/drawing/2014/main" id="{CAA10D4B-CF70-3949-A8EE-FF084D4BE073}"/>
              </a:ext>
            </a:extLst>
          </p:cNvPr>
          <p:cNvSpPr>
            <a:spLocks noGrp="1"/>
          </p:cNvSpPr>
          <p:nvPr>
            <p:ph type="body" sz="quarter" idx="23" hasCustomPrompt="1"/>
          </p:nvPr>
        </p:nvSpPr>
        <p:spPr>
          <a:xfrm>
            <a:off x="4622498"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7" name="Текст 3">
            <a:extLst>
              <a:ext uri="{FF2B5EF4-FFF2-40B4-BE49-F238E27FC236}">
                <a16:creationId xmlns:a16="http://schemas.microsoft.com/office/drawing/2014/main" id="{A44B44E9-E1F8-694E-82B2-831B0049499B}"/>
              </a:ext>
            </a:extLst>
          </p:cNvPr>
          <p:cNvSpPr>
            <a:spLocks noGrp="1"/>
          </p:cNvSpPr>
          <p:nvPr>
            <p:ph type="body" sz="quarter" idx="24" hasCustomPrompt="1"/>
          </p:nvPr>
        </p:nvSpPr>
        <p:spPr>
          <a:xfrm>
            <a:off x="8230916"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8" name="Текст 3">
            <a:extLst>
              <a:ext uri="{FF2B5EF4-FFF2-40B4-BE49-F238E27FC236}">
                <a16:creationId xmlns:a16="http://schemas.microsoft.com/office/drawing/2014/main" id="{788537A6-35FC-7E4B-BC9F-ED0D40091BA4}"/>
              </a:ext>
            </a:extLst>
          </p:cNvPr>
          <p:cNvSpPr>
            <a:spLocks noGrp="1"/>
          </p:cNvSpPr>
          <p:nvPr>
            <p:ph type="body" sz="quarter" idx="25" hasCustomPrompt="1"/>
          </p:nvPr>
        </p:nvSpPr>
        <p:spPr>
          <a:xfrm>
            <a:off x="4590599" y="772995"/>
            <a:ext cx="301168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9" name="Текст 3">
            <a:extLst>
              <a:ext uri="{FF2B5EF4-FFF2-40B4-BE49-F238E27FC236}">
                <a16:creationId xmlns:a16="http://schemas.microsoft.com/office/drawing/2014/main" id="{9902FD71-B81F-B64F-9889-B8339E2DD79B}"/>
              </a:ext>
            </a:extLst>
          </p:cNvPr>
          <p:cNvSpPr>
            <a:spLocks noGrp="1"/>
          </p:cNvSpPr>
          <p:nvPr>
            <p:ph type="body" sz="quarter" idx="26" hasCustomPrompt="1"/>
          </p:nvPr>
        </p:nvSpPr>
        <p:spPr>
          <a:xfrm>
            <a:off x="603390"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Tree>
    <p:extLst>
      <p:ext uri="{BB962C8B-B14F-4D97-AF65-F5344CB8AC3E}">
        <p14:creationId xmlns:p14="http://schemas.microsoft.com/office/powerpoint/2010/main" val="177161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www.nachc.org</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2CA44DD4-CF14-8443-B356-0C994D2C9EC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D00B7C0D-CE1E-9F4E-B501-5E29EDF08EF5}"/>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MEET THE TEAM</a:t>
            </a:r>
            <a:br>
              <a:rPr lang="en-US" dirty="0"/>
            </a:br>
            <a:r>
              <a:rPr lang="en-US" dirty="0"/>
              <a:t>SLIDE</a:t>
            </a:r>
            <a:endParaRPr lang="ru-RU" dirty="0"/>
          </a:p>
        </p:txBody>
      </p:sp>
      <p:sp>
        <p:nvSpPr>
          <p:cNvPr id="10" name="Picture Placeholder 2">
            <a:extLst>
              <a:ext uri="{FF2B5EF4-FFF2-40B4-BE49-F238E27FC236}">
                <a16:creationId xmlns:a16="http://schemas.microsoft.com/office/drawing/2014/main" id="{AA35DD95-5DCC-4044-A2D8-5EAE13F9493D}"/>
              </a:ext>
            </a:extLst>
          </p:cNvPr>
          <p:cNvSpPr>
            <a:spLocks noGrp="1"/>
          </p:cNvSpPr>
          <p:nvPr>
            <p:ph type="pic" sz="quarter" idx="24"/>
          </p:nvPr>
        </p:nvSpPr>
        <p:spPr>
          <a:xfrm>
            <a:off x="306401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1" name="Picture Placeholder 2">
            <a:extLst>
              <a:ext uri="{FF2B5EF4-FFF2-40B4-BE49-F238E27FC236}">
                <a16:creationId xmlns:a16="http://schemas.microsoft.com/office/drawing/2014/main" id="{2114B2F6-9B5E-AA44-8C1A-D4C5F667BEFE}"/>
              </a:ext>
            </a:extLst>
          </p:cNvPr>
          <p:cNvSpPr>
            <a:spLocks noGrp="1"/>
          </p:cNvSpPr>
          <p:nvPr>
            <p:ph type="pic" sz="quarter" idx="25"/>
          </p:nvPr>
        </p:nvSpPr>
        <p:spPr>
          <a:xfrm>
            <a:off x="6102170"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2" name="Picture Placeholder 2">
            <a:extLst>
              <a:ext uri="{FF2B5EF4-FFF2-40B4-BE49-F238E27FC236}">
                <a16:creationId xmlns:a16="http://schemas.microsoft.com/office/drawing/2014/main" id="{763931B8-12D9-CA4D-9AAC-FE25E377D084}"/>
              </a:ext>
            </a:extLst>
          </p:cNvPr>
          <p:cNvSpPr>
            <a:spLocks noGrp="1"/>
          </p:cNvSpPr>
          <p:nvPr>
            <p:ph type="pic" sz="quarter" idx="26"/>
          </p:nvPr>
        </p:nvSpPr>
        <p:spPr>
          <a:xfrm>
            <a:off x="915384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3" name="Picture Placeholder 2">
            <a:extLst>
              <a:ext uri="{FF2B5EF4-FFF2-40B4-BE49-F238E27FC236}">
                <a16:creationId xmlns:a16="http://schemas.microsoft.com/office/drawing/2014/main" id="{051A84E2-8C2C-2743-9897-3FADC6E3DA9E}"/>
              </a:ext>
            </a:extLst>
          </p:cNvPr>
          <p:cNvSpPr>
            <a:spLocks noGrp="1"/>
          </p:cNvSpPr>
          <p:nvPr>
            <p:ph type="pic" sz="quarter" idx="27"/>
          </p:nvPr>
        </p:nvSpPr>
        <p:spPr>
          <a:xfrm>
            <a:off x="1838"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4" name="Текст 3">
            <a:extLst>
              <a:ext uri="{FF2B5EF4-FFF2-40B4-BE49-F238E27FC236}">
                <a16:creationId xmlns:a16="http://schemas.microsoft.com/office/drawing/2014/main" id="{EA504BDA-100C-1A41-B74F-CDF7491E5F9D}"/>
              </a:ext>
            </a:extLst>
          </p:cNvPr>
          <p:cNvSpPr>
            <a:spLocks noGrp="1"/>
          </p:cNvSpPr>
          <p:nvPr>
            <p:ph type="body" sz="quarter" idx="21" hasCustomPrompt="1"/>
          </p:nvPr>
        </p:nvSpPr>
        <p:spPr>
          <a:xfrm>
            <a:off x="273781"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5" name="Текст 3">
            <a:extLst>
              <a:ext uri="{FF2B5EF4-FFF2-40B4-BE49-F238E27FC236}">
                <a16:creationId xmlns:a16="http://schemas.microsoft.com/office/drawing/2014/main" id="{6625AB02-8FFA-A54B-9225-5DDA333EBE23}"/>
              </a:ext>
            </a:extLst>
          </p:cNvPr>
          <p:cNvSpPr>
            <a:spLocks noGrp="1"/>
          </p:cNvSpPr>
          <p:nvPr>
            <p:ph type="body" sz="quarter" idx="28" hasCustomPrompt="1"/>
          </p:nvPr>
        </p:nvSpPr>
        <p:spPr>
          <a:xfrm>
            <a:off x="3399753"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6" name="Текст 3">
            <a:extLst>
              <a:ext uri="{FF2B5EF4-FFF2-40B4-BE49-F238E27FC236}">
                <a16:creationId xmlns:a16="http://schemas.microsoft.com/office/drawing/2014/main" id="{5107C167-457F-CA4E-B5CB-958E00B3439B}"/>
              </a:ext>
            </a:extLst>
          </p:cNvPr>
          <p:cNvSpPr>
            <a:spLocks noGrp="1"/>
          </p:cNvSpPr>
          <p:nvPr>
            <p:ph type="body" sz="quarter" idx="29" hasCustomPrompt="1"/>
          </p:nvPr>
        </p:nvSpPr>
        <p:spPr>
          <a:xfrm>
            <a:off x="63343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7" name="Текст 3">
            <a:extLst>
              <a:ext uri="{FF2B5EF4-FFF2-40B4-BE49-F238E27FC236}">
                <a16:creationId xmlns:a16="http://schemas.microsoft.com/office/drawing/2014/main" id="{170F710B-2FE1-7948-B7DA-AC8C57BAE2D5}"/>
              </a:ext>
            </a:extLst>
          </p:cNvPr>
          <p:cNvSpPr>
            <a:spLocks noGrp="1"/>
          </p:cNvSpPr>
          <p:nvPr>
            <p:ph type="body" sz="quarter" idx="30" hasCustomPrompt="1"/>
          </p:nvPr>
        </p:nvSpPr>
        <p:spPr>
          <a:xfrm>
            <a:off x="95347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Tree>
    <p:extLst>
      <p:ext uri="{BB962C8B-B14F-4D97-AF65-F5344CB8AC3E}">
        <p14:creationId xmlns:p14="http://schemas.microsoft.com/office/powerpoint/2010/main" val="239450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Color Slide">
    <p:spTree>
      <p:nvGrpSpPr>
        <p:cNvPr id="1" name=""/>
        <p:cNvGrpSpPr/>
        <p:nvPr/>
      </p:nvGrpSpPr>
      <p:grpSpPr>
        <a:xfrm>
          <a:off x="0" y="0"/>
          <a:ext cx="0" cy="0"/>
          <a:chOff x="0" y="0"/>
          <a:chExt cx="0" cy="0"/>
        </a:xfrm>
      </p:grpSpPr>
      <p:sp>
        <p:nvSpPr>
          <p:cNvPr id="8" name="Прямоугольник 12">
            <a:extLst>
              <a:ext uri="{FF2B5EF4-FFF2-40B4-BE49-F238E27FC236}">
                <a16:creationId xmlns:a16="http://schemas.microsoft.com/office/drawing/2014/main" id="{D10E48BE-F25D-9947-B280-6CD7B69429FA}"/>
              </a:ext>
            </a:extLst>
          </p:cNvPr>
          <p:cNvSpPr/>
          <p:nvPr userDrawn="1"/>
        </p:nvSpPr>
        <p:spPr>
          <a:xfrm>
            <a:off x="6092048" y="4580731"/>
            <a:ext cx="6099952" cy="2277269"/>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3" name="Footer Placeholder 2">
            <a:extLst>
              <a:ext uri="{FF2B5EF4-FFF2-40B4-BE49-F238E27FC236}">
                <a16:creationId xmlns:a16="http://schemas.microsoft.com/office/drawing/2014/main" id="{6D2655A9-DB8F-2445-AECB-559CD94CBFF1}"/>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18199930-44B6-3E47-B177-BCEFA66F5F07}"/>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
            <a:extLst>
              <a:ext uri="{FF2B5EF4-FFF2-40B4-BE49-F238E27FC236}">
                <a16:creationId xmlns:a16="http://schemas.microsoft.com/office/drawing/2014/main" id="{B4A55A54-66B9-B348-9EB6-331E2D3F4BB6}"/>
              </a:ext>
            </a:extLst>
          </p:cNvPr>
          <p:cNvSpPr/>
          <p:nvPr userDrawn="1"/>
        </p:nvSpPr>
        <p:spPr>
          <a:xfrm>
            <a:off x="1" y="1"/>
            <a:ext cx="12192000" cy="458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6" name="Прямоугольник 11">
            <a:extLst>
              <a:ext uri="{FF2B5EF4-FFF2-40B4-BE49-F238E27FC236}">
                <a16:creationId xmlns:a16="http://schemas.microsoft.com/office/drawing/2014/main" id="{09E517DC-705D-E742-8808-B85D4886C4DF}"/>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1">
            <a:extLst>
              <a:ext uri="{FF2B5EF4-FFF2-40B4-BE49-F238E27FC236}">
                <a16:creationId xmlns:a16="http://schemas.microsoft.com/office/drawing/2014/main" id="{CD6181D4-27DB-5843-95B7-451623DBD416}"/>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FULL COLOR </a:t>
            </a:r>
            <a:br>
              <a:rPr lang="en-US" dirty="0"/>
            </a:br>
            <a:r>
              <a:rPr lang="en-US" dirty="0"/>
              <a:t>LAYOUT</a:t>
            </a:r>
            <a:endParaRPr lang="ru-RU" dirty="0"/>
          </a:p>
        </p:txBody>
      </p:sp>
      <p:sp>
        <p:nvSpPr>
          <p:cNvPr id="9" name="Текст 3">
            <a:extLst>
              <a:ext uri="{FF2B5EF4-FFF2-40B4-BE49-F238E27FC236}">
                <a16:creationId xmlns:a16="http://schemas.microsoft.com/office/drawing/2014/main" id="{22FDD866-CA74-3440-9594-DD67770BF9F8}"/>
              </a:ext>
            </a:extLst>
          </p:cNvPr>
          <p:cNvSpPr>
            <a:spLocks noGrp="1"/>
          </p:cNvSpPr>
          <p:nvPr>
            <p:ph type="body" sz="quarter" idx="21" hasCustomPrompt="1"/>
          </p:nvPr>
        </p:nvSpPr>
        <p:spPr>
          <a:xfrm>
            <a:off x="773511" y="2539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
        <p:nvSpPr>
          <p:cNvPr id="10" name="Текст 3">
            <a:extLst>
              <a:ext uri="{FF2B5EF4-FFF2-40B4-BE49-F238E27FC236}">
                <a16:creationId xmlns:a16="http://schemas.microsoft.com/office/drawing/2014/main" id="{14BA4265-32CA-044E-B819-61164171DE51}"/>
              </a:ext>
            </a:extLst>
          </p:cNvPr>
          <p:cNvSpPr>
            <a:spLocks noGrp="1"/>
          </p:cNvSpPr>
          <p:nvPr>
            <p:ph type="body" sz="quarter" idx="22" hasCustomPrompt="1"/>
          </p:nvPr>
        </p:nvSpPr>
        <p:spPr>
          <a:xfrm>
            <a:off x="773511" y="4825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383373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ources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728996-8AAC-1449-829E-A024E54929AE}"/>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C81E4F61-92FD-644F-90EC-81E6715A3FF1}"/>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1">
            <a:extLst>
              <a:ext uri="{FF2B5EF4-FFF2-40B4-BE49-F238E27FC236}">
                <a16:creationId xmlns:a16="http://schemas.microsoft.com/office/drawing/2014/main" id="{B2B9FA5E-2408-A64F-9DAF-0FFBBB010DC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аголовок 1">
            <a:extLst>
              <a:ext uri="{FF2B5EF4-FFF2-40B4-BE49-F238E27FC236}">
                <a16:creationId xmlns:a16="http://schemas.microsoft.com/office/drawing/2014/main" id="{55804FCD-DEE7-B447-B68F-8CD3692453FC}"/>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HEALTH CENTER RESOURCES SLIDE</a:t>
            </a:r>
            <a:endParaRPr lang="ru-RU" dirty="0"/>
          </a:p>
        </p:txBody>
      </p:sp>
      <p:sp>
        <p:nvSpPr>
          <p:cNvPr id="7" name="TextBox 6">
            <a:extLst>
              <a:ext uri="{FF2B5EF4-FFF2-40B4-BE49-F238E27FC236}">
                <a16:creationId xmlns:a16="http://schemas.microsoft.com/office/drawing/2014/main" id="{39416B3F-8C8D-E749-9300-69A57FDF3A1B}"/>
              </a:ext>
            </a:extLst>
          </p:cNvPr>
          <p:cNvSpPr txBox="1"/>
          <p:nvPr userDrawn="1"/>
        </p:nvSpPr>
        <p:spPr>
          <a:xfrm>
            <a:off x="4038600" y="2538008"/>
            <a:ext cx="7660008" cy="784830"/>
          </a:xfrm>
          <a:prstGeom prst="rect">
            <a:avLst/>
          </a:prstGeom>
          <a:noFill/>
        </p:spPr>
        <p:txBody>
          <a:bodyPr wrap="square" rtlCol="0">
            <a:spAutoFit/>
          </a:bodyPr>
          <a:lstStyle/>
          <a:p>
            <a:r>
              <a:rPr lang="en-US" sz="2000" b="1" dirty="0">
                <a:solidFill>
                  <a:schemeClr val="accent1"/>
                </a:solidFill>
              </a:rPr>
              <a:t>ARE YOU LOOKING FOR RESOURCES?</a:t>
            </a:r>
            <a:br>
              <a:rPr lang="en-US" sz="2000" b="1" dirty="0">
                <a:solidFill>
                  <a:schemeClr val="tx2"/>
                </a:solidFill>
              </a:rPr>
            </a:br>
            <a:endParaRPr lang="en-US" sz="500" b="1" dirty="0">
              <a:solidFill>
                <a:schemeClr val="tx2"/>
              </a:solidFill>
            </a:endParaRPr>
          </a:p>
          <a:p>
            <a:r>
              <a:rPr lang="en-US" sz="2000" dirty="0">
                <a:solidFill>
                  <a:schemeClr val="tx2"/>
                </a:solidFill>
              </a:rPr>
              <a:t>Please visit our website </a:t>
            </a:r>
            <a:r>
              <a:rPr lang="en-US" sz="2000" b="1" i="0" dirty="0" err="1">
                <a:solidFill>
                  <a:schemeClr val="tx2"/>
                </a:solidFill>
              </a:rPr>
              <a:t>www.healthcenterinfo.org</a:t>
            </a:r>
            <a:endParaRPr lang="en-US" sz="2000" b="1" i="0" dirty="0">
              <a:solidFill>
                <a:schemeClr val="tx2"/>
              </a:solidFill>
            </a:endParaRPr>
          </a:p>
        </p:txBody>
      </p:sp>
      <p:pic>
        <p:nvPicPr>
          <p:cNvPr id="9" name="Picture 8">
            <a:hlinkClick r:id="rId2"/>
            <a:extLst>
              <a:ext uri="{FF2B5EF4-FFF2-40B4-BE49-F238E27FC236}">
                <a16:creationId xmlns:a16="http://schemas.microsoft.com/office/drawing/2014/main" id="{F4FB52DE-19FF-3F4E-B622-0A585908C097}"/>
              </a:ext>
            </a:extLst>
          </p:cNvPr>
          <p:cNvPicPr>
            <a:picLocks noChangeAspect="1"/>
          </p:cNvPicPr>
          <p:nvPr userDrawn="1"/>
        </p:nvPicPr>
        <p:blipFill>
          <a:blip r:embed="rId3"/>
          <a:stretch>
            <a:fillRect/>
          </a:stretch>
        </p:blipFill>
        <p:spPr>
          <a:xfrm>
            <a:off x="4075175" y="3657600"/>
            <a:ext cx="5401729" cy="1295400"/>
          </a:xfrm>
          <a:prstGeom prst="rect">
            <a:avLst/>
          </a:prstGeom>
        </p:spPr>
      </p:pic>
    </p:spTree>
    <p:extLst>
      <p:ext uri="{BB962C8B-B14F-4D97-AF65-F5344CB8AC3E}">
        <p14:creationId xmlns:p14="http://schemas.microsoft.com/office/powerpoint/2010/main" val="3869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ocial Media Slide">
    <p:bg>
      <p:bgPr>
        <a:solidFill>
          <a:schemeClr val="tx2"/>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E87C36F9-7A26-B44A-9A5A-58BEAA2B3090}"/>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Изображение 27">
            <a:extLst>
              <a:ext uri="{FF2B5EF4-FFF2-40B4-BE49-F238E27FC236}">
                <a16:creationId xmlns:a16="http://schemas.microsoft.com/office/drawing/2014/main" id="{68EE3F2A-A6AB-8E4A-AD6C-8B7F855053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98269" y="516835"/>
            <a:ext cx="2708367" cy="5824330"/>
          </a:xfrm>
          <a:prstGeom prst="rect">
            <a:avLst/>
          </a:prstGeom>
        </p:spPr>
      </p:pic>
      <p:sp>
        <p:nvSpPr>
          <p:cNvPr id="11" name="Рисунок 13">
            <a:extLst>
              <a:ext uri="{FF2B5EF4-FFF2-40B4-BE49-F238E27FC236}">
                <a16:creationId xmlns:a16="http://schemas.microsoft.com/office/drawing/2014/main" id="{5E095459-FE68-644C-BA08-50B964ABD037}"/>
              </a:ext>
            </a:extLst>
          </p:cNvPr>
          <p:cNvSpPr>
            <a:spLocks noGrp="1"/>
          </p:cNvSpPr>
          <p:nvPr>
            <p:ph type="pic" sz="quarter" idx="25" hasCustomPrompt="1"/>
          </p:nvPr>
        </p:nvSpPr>
        <p:spPr>
          <a:xfrm>
            <a:off x="8298269" y="723222"/>
            <a:ext cx="2413209" cy="5411556"/>
          </a:xfrm>
          <a:custGeom>
            <a:avLst/>
            <a:gdLst>
              <a:gd name="connsiteX0" fmla="*/ 466924 w 4408266"/>
              <a:gd name="connsiteY0" fmla="*/ 0 h 9420405"/>
              <a:gd name="connsiteX1" fmla="*/ 1057794 w 4408266"/>
              <a:gd name="connsiteY1" fmla="*/ 0 h 9420405"/>
              <a:gd name="connsiteX2" fmla="*/ 1057794 w 4408266"/>
              <a:gd name="connsiteY2" fmla="*/ 111037 h 9420405"/>
              <a:gd name="connsiteX3" fmla="*/ 1248692 w 4408266"/>
              <a:gd name="connsiteY3" fmla="*/ 301936 h 9420405"/>
              <a:gd name="connsiteX4" fmla="*/ 3161000 w 4408266"/>
              <a:gd name="connsiteY4" fmla="*/ 301936 h 9420405"/>
              <a:gd name="connsiteX5" fmla="*/ 3351900 w 4408266"/>
              <a:gd name="connsiteY5" fmla="*/ 111037 h 9420405"/>
              <a:gd name="connsiteX6" fmla="*/ 3351900 w 4408266"/>
              <a:gd name="connsiteY6" fmla="*/ 0 h 9420405"/>
              <a:gd name="connsiteX7" fmla="*/ 3941342 w 4408266"/>
              <a:gd name="connsiteY7" fmla="*/ 0 h 9420405"/>
              <a:gd name="connsiteX8" fmla="*/ 4408266 w 4408266"/>
              <a:gd name="connsiteY8" fmla="*/ 466923 h 9420405"/>
              <a:gd name="connsiteX9" fmla="*/ 4408266 w 4408266"/>
              <a:gd name="connsiteY9" fmla="*/ 8953482 h 9420405"/>
              <a:gd name="connsiteX10" fmla="*/ 3941342 w 4408266"/>
              <a:gd name="connsiteY10" fmla="*/ 9420405 h 9420405"/>
              <a:gd name="connsiteX11" fmla="*/ 466924 w 4408266"/>
              <a:gd name="connsiteY11" fmla="*/ 9420405 h 9420405"/>
              <a:gd name="connsiteX12" fmla="*/ 0 w 4408266"/>
              <a:gd name="connsiteY12" fmla="*/ 8953482 h 9420405"/>
              <a:gd name="connsiteX13" fmla="*/ 0 w 4408266"/>
              <a:gd name="connsiteY13" fmla="*/ 466923 h 9420405"/>
              <a:gd name="connsiteX14" fmla="*/ 466924 w 4408266"/>
              <a:gd name="connsiteY14" fmla="*/ 0 h 942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8266" h="9420405">
                <a:moveTo>
                  <a:pt x="466924" y="0"/>
                </a:moveTo>
                <a:lnTo>
                  <a:pt x="1057794" y="0"/>
                </a:lnTo>
                <a:lnTo>
                  <a:pt x="1057794" y="111037"/>
                </a:lnTo>
                <a:cubicBezTo>
                  <a:pt x="1057794" y="216468"/>
                  <a:pt x="1143262" y="301936"/>
                  <a:pt x="1248692" y="301936"/>
                </a:cubicBezTo>
                <a:lnTo>
                  <a:pt x="3161000" y="301936"/>
                </a:lnTo>
                <a:cubicBezTo>
                  <a:pt x="3266430" y="301936"/>
                  <a:pt x="3351900" y="216468"/>
                  <a:pt x="3351900" y="111037"/>
                </a:cubicBezTo>
                <a:lnTo>
                  <a:pt x="3351900" y="0"/>
                </a:lnTo>
                <a:lnTo>
                  <a:pt x="3941342" y="0"/>
                </a:lnTo>
                <a:cubicBezTo>
                  <a:pt x="4199216" y="0"/>
                  <a:pt x="4408266" y="209049"/>
                  <a:pt x="4408266" y="466923"/>
                </a:cubicBezTo>
                <a:lnTo>
                  <a:pt x="4408266" y="8953482"/>
                </a:lnTo>
                <a:cubicBezTo>
                  <a:pt x="4408266" y="9211356"/>
                  <a:pt x="4199216" y="9420405"/>
                  <a:pt x="3941342" y="9420405"/>
                </a:cubicBezTo>
                <a:lnTo>
                  <a:pt x="466924" y="9420405"/>
                </a:lnTo>
                <a:cubicBezTo>
                  <a:pt x="209050" y="9420405"/>
                  <a:pt x="0" y="9211356"/>
                  <a:pt x="0" y="8953482"/>
                </a:cubicBezTo>
                <a:lnTo>
                  <a:pt x="0" y="466923"/>
                </a:lnTo>
                <a:cubicBezTo>
                  <a:pt x="0" y="209049"/>
                  <a:pt x="209050" y="0"/>
                  <a:pt x="466924" y="0"/>
                </a:cubicBezTo>
                <a:close/>
              </a:path>
            </a:pathLst>
          </a:custGeom>
          <a:pattFill prst="lgCheck">
            <a:fgClr>
              <a:schemeClr val="bg1"/>
            </a:fgClr>
            <a:bgClr>
              <a:schemeClr val="bg1">
                <a:lumMod val="75000"/>
              </a:schemeClr>
            </a:bgClr>
          </a:pattFill>
          <a:ln>
            <a:noFill/>
          </a:ln>
          <a:effectLst/>
          <a:scene3d>
            <a:camera prst="perspectiveFront">
              <a:rot lat="0" lon="899971" rev="0"/>
            </a:camera>
            <a:lightRig rig="threePt" dir="t"/>
          </a:scene3d>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r>
              <a:rPr lang="en-US" dirty="0"/>
              <a:t>Click icon to add picture\</a:t>
            </a:r>
          </a:p>
        </p:txBody>
      </p:sp>
      <p:sp>
        <p:nvSpPr>
          <p:cNvPr id="12" name="Заголовок 1">
            <a:extLst>
              <a:ext uri="{FF2B5EF4-FFF2-40B4-BE49-F238E27FC236}">
                <a16:creationId xmlns:a16="http://schemas.microsoft.com/office/drawing/2014/main" id="{572FFAFA-4F81-754F-9603-DA0D28786A9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FOLLOW </a:t>
            </a:r>
            <a:br>
              <a:rPr lang="en-US" dirty="0"/>
            </a:br>
            <a:r>
              <a:rPr lang="en-US" dirty="0"/>
              <a:t>@NACHC</a:t>
            </a:r>
            <a:endParaRPr lang="ru-RU" dirty="0"/>
          </a:p>
        </p:txBody>
      </p:sp>
      <p:sp>
        <p:nvSpPr>
          <p:cNvPr id="6" name="Текст 3">
            <a:extLst>
              <a:ext uri="{FF2B5EF4-FFF2-40B4-BE49-F238E27FC236}">
                <a16:creationId xmlns:a16="http://schemas.microsoft.com/office/drawing/2014/main" id="{BE52EC39-9C26-0A4E-B26F-FB5B27D5CA3F}"/>
              </a:ext>
            </a:extLst>
          </p:cNvPr>
          <p:cNvSpPr>
            <a:spLocks noGrp="1"/>
          </p:cNvSpPr>
          <p:nvPr>
            <p:ph type="body" sz="quarter" idx="21" hasCustomPrompt="1"/>
          </p:nvPr>
        </p:nvSpPr>
        <p:spPr>
          <a:xfrm>
            <a:off x="1676400" y="2438400"/>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Twitter</a:t>
            </a:r>
            <a:br>
              <a:rPr lang="en-US" dirty="0"/>
            </a:br>
            <a:endParaRPr lang="en-US" dirty="0"/>
          </a:p>
        </p:txBody>
      </p:sp>
      <p:pic>
        <p:nvPicPr>
          <p:cNvPr id="2" name="Picture 1">
            <a:extLst>
              <a:ext uri="{FF2B5EF4-FFF2-40B4-BE49-F238E27FC236}">
                <a16:creationId xmlns:a16="http://schemas.microsoft.com/office/drawing/2014/main" id="{0D7DEB78-6A37-9E48-B3E1-365C0ADFD373}"/>
              </a:ext>
            </a:extLst>
          </p:cNvPr>
          <p:cNvPicPr>
            <a:picLocks noChangeAspect="1"/>
          </p:cNvPicPr>
          <p:nvPr userDrawn="1"/>
        </p:nvPicPr>
        <p:blipFill>
          <a:blip r:embed="rId3"/>
          <a:stretch>
            <a:fillRect/>
          </a:stretch>
        </p:blipFill>
        <p:spPr>
          <a:xfrm>
            <a:off x="816936" y="2539926"/>
            <a:ext cx="635000" cy="635000"/>
          </a:xfrm>
          <a:prstGeom prst="rect">
            <a:avLst/>
          </a:prstGeom>
        </p:spPr>
      </p:pic>
      <p:pic>
        <p:nvPicPr>
          <p:cNvPr id="3" name="Picture 2">
            <a:extLst>
              <a:ext uri="{FF2B5EF4-FFF2-40B4-BE49-F238E27FC236}">
                <a16:creationId xmlns:a16="http://schemas.microsoft.com/office/drawing/2014/main" id="{C768B628-B05D-5F4E-A995-00C69A11CB53}"/>
              </a:ext>
            </a:extLst>
          </p:cNvPr>
          <p:cNvPicPr>
            <a:picLocks noChangeAspect="1"/>
          </p:cNvPicPr>
          <p:nvPr userDrawn="1"/>
        </p:nvPicPr>
        <p:blipFill>
          <a:blip r:embed="rId4"/>
          <a:stretch>
            <a:fillRect/>
          </a:stretch>
        </p:blipFill>
        <p:spPr>
          <a:xfrm>
            <a:off x="826576" y="3338099"/>
            <a:ext cx="635000" cy="635000"/>
          </a:xfrm>
          <a:prstGeom prst="rect">
            <a:avLst/>
          </a:prstGeom>
        </p:spPr>
      </p:pic>
      <p:pic>
        <p:nvPicPr>
          <p:cNvPr id="4" name="Picture 3">
            <a:extLst>
              <a:ext uri="{FF2B5EF4-FFF2-40B4-BE49-F238E27FC236}">
                <a16:creationId xmlns:a16="http://schemas.microsoft.com/office/drawing/2014/main" id="{8BF0997E-E7FB-BE4F-8EFB-4DD90C29C2FE}"/>
              </a:ext>
            </a:extLst>
          </p:cNvPr>
          <p:cNvPicPr>
            <a:picLocks noChangeAspect="1"/>
          </p:cNvPicPr>
          <p:nvPr userDrawn="1"/>
        </p:nvPicPr>
        <p:blipFill>
          <a:blip r:embed="rId5"/>
          <a:stretch>
            <a:fillRect/>
          </a:stretch>
        </p:blipFill>
        <p:spPr>
          <a:xfrm>
            <a:off x="826576" y="4136272"/>
            <a:ext cx="635000" cy="635000"/>
          </a:xfrm>
          <a:prstGeom prst="rect">
            <a:avLst/>
          </a:prstGeom>
        </p:spPr>
      </p:pic>
      <p:pic>
        <p:nvPicPr>
          <p:cNvPr id="5" name="Picture 4">
            <a:extLst>
              <a:ext uri="{FF2B5EF4-FFF2-40B4-BE49-F238E27FC236}">
                <a16:creationId xmlns:a16="http://schemas.microsoft.com/office/drawing/2014/main" id="{F08ABEF7-A6B2-964D-A8A7-F5AD2C1E879B}"/>
              </a:ext>
            </a:extLst>
          </p:cNvPr>
          <p:cNvPicPr>
            <a:picLocks noChangeAspect="1"/>
          </p:cNvPicPr>
          <p:nvPr userDrawn="1"/>
        </p:nvPicPr>
        <p:blipFill>
          <a:blip r:embed="rId6"/>
          <a:stretch>
            <a:fillRect/>
          </a:stretch>
        </p:blipFill>
        <p:spPr>
          <a:xfrm>
            <a:off x="838200" y="4934445"/>
            <a:ext cx="635000" cy="635000"/>
          </a:xfrm>
          <a:prstGeom prst="rect">
            <a:avLst/>
          </a:prstGeom>
        </p:spPr>
      </p:pic>
      <p:sp>
        <p:nvSpPr>
          <p:cNvPr id="15" name="Текст 3">
            <a:extLst>
              <a:ext uri="{FF2B5EF4-FFF2-40B4-BE49-F238E27FC236}">
                <a16:creationId xmlns:a16="http://schemas.microsoft.com/office/drawing/2014/main" id="{C4B476B3-A449-2744-8686-DE95C2C165FF}"/>
              </a:ext>
            </a:extLst>
          </p:cNvPr>
          <p:cNvSpPr>
            <a:spLocks noGrp="1"/>
          </p:cNvSpPr>
          <p:nvPr>
            <p:ph type="body" sz="quarter" idx="26" hasCustomPrompt="1"/>
          </p:nvPr>
        </p:nvSpPr>
        <p:spPr>
          <a:xfrm>
            <a:off x="1676400" y="3290807"/>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Facebook</a:t>
            </a:r>
            <a:br>
              <a:rPr lang="en-US" dirty="0"/>
            </a:br>
            <a:endParaRPr lang="en-US" dirty="0"/>
          </a:p>
        </p:txBody>
      </p:sp>
      <p:sp>
        <p:nvSpPr>
          <p:cNvPr id="16" name="Текст 3">
            <a:extLst>
              <a:ext uri="{FF2B5EF4-FFF2-40B4-BE49-F238E27FC236}">
                <a16:creationId xmlns:a16="http://schemas.microsoft.com/office/drawing/2014/main" id="{6CC63756-0F66-4342-A860-C84D66E8EFE1}"/>
              </a:ext>
            </a:extLst>
          </p:cNvPr>
          <p:cNvSpPr>
            <a:spLocks noGrp="1"/>
          </p:cNvSpPr>
          <p:nvPr>
            <p:ph type="body" sz="quarter" idx="27" hasCustomPrompt="1"/>
          </p:nvPr>
        </p:nvSpPr>
        <p:spPr>
          <a:xfrm>
            <a:off x="1676400" y="406572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Instagram</a:t>
            </a:r>
            <a:br>
              <a:rPr lang="en-US" dirty="0"/>
            </a:br>
            <a:endParaRPr lang="en-US" dirty="0"/>
          </a:p>
        </p:txBody>
      </p:sp>
      <p:sp>
        <p:nvSpPr>
          <p:cNvPr id="17" name="Текст 3">
            <a:extLst>
              <a:ext uri="{FF2B5EF4-FFF2-40B4-BE49-F238E27FC236}">
                <a16:creationId xmlns:a16="http://schemas.microsoft.com/office/drawing/2014/main" id="{28E0B257-B2A2-3347-88F2-A71C0FF0966A}"/>
              </a:ext>
            </a:extLst>
          </p:cNvPr>
          <p:cNvSpPr>
            <a:spLocks noGrp="1"/>
          </p:cNvSpPr>
          <p:nvPr>
            <p:ph type="body" sz="quarter" idx="28" hasCustomPrompt="1"/>
          </p:nvPr>
        </p:nvSpPr>
        <p:spPr>
          <a:xfrm>
            <a:off x="1676400" y="488713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err="1"/>
              <a:t>Linkedin</a:t>
            </a:r>
            <a:br>
              <a:rPr lang="en-US" dirty="0"/>
            </a:br>
            <a:endParaRPr lang="en-US" dirty="0"/>
          </a:p>
        </p:txBody>
      </p:sp>
    </p:spTree>
    <p:extLst>
      <p:ext uri="{BB962C8B-B14F-4D97-AF65-F5344CB8AC3E}">
        <p14:creationId xmlns:p14="http://schemas.microsoft.com/office/powerpoint/2010/main" val="96175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3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2441542" y="0"/>
            <a:ext cx="9766407"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52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15" name="Прямоугольник 1">
            <a:extLst>
              <a:ext uri="{FF2B5EF4-FFF2-40B4-BE49-F238E27FC236}">
                <a16:creationId xmlns:a16="http://schemas.microsoft.com/office/drawing/2014/main" id="{66EB1058-6D0C-264B-BBBA-9D5B4669BC6E}"/>
              </a:ext>
            </a:extLst>
          </p:cNvPr>
          <p:cNvSpPr/>
          <p:nvPr userDrawn="1"/>
        </p:nvSpPr>
        <p:spPr>
          <a:xfrm>
            <a:off x="0" y="0"/>
            <a:ext cx="3065929" cy="687051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pic>
        <p:nvPicPr>
          <p:cNvPr id="16" name="Picture 15">
            <a:extLst>
              <a:ext uri="{FF2B5EF4-FFF2-40B4-BE49-F238E27FC236}">
                <a16:creationId xmlns:a16="http://schemas.microsoft.com/office/drawing/2014/main" id="{1ADF59AD-F9AF-A644-84B0-1F632F441CAC}"/>
              </a:ext>
            </a:extLst>
          </p:cNvPr>
          <p:cNvPicPr>
            <a:picLocks noChangeAspect="1"/>
          </p:cNvPicPr>
          <p:nvPr userDrawn="1"/>
        </p:nvPicPr>
        <p:blipFill>
          <a:blip r:embed="rId2"/>
          <a:stretch>
            <a:fillRect/>
          </a:stretch>
        </p:blipFill>
        <p:spPr>
          <a:xfrm>
            <a:off x="838200" y="6353489"/>
            <a:ext cx="1387613" cy="367986"/>
          </a:xfrm>
          <a:prstGeom prst="rect">
            <a:avLst/>
          </a:prstGeom>
        </p:spPr>
      </p:pic>
      <p:sp>
        <p:nvSpPr>
          <p:cNvPr id="20" name="TextBox 19">
            <a:extLst>
              <a:ext uri="{FF2B5EF4-FFF2-40B4-BE49-F238E27FC236}">
                <a16:creationId xmlns:a16="http://schemas.microsoft.com/office/drawing/2014/main" id="{8CE390AD-2706-2C49-8570-1F159BD3BC6D}"/>
              </a:ext>
            </a:extLst>
          </p:cNvPr>
          <p:cNvSpPr txBox="1"/>
          <p:nvPr userDrawn="1"/>
        </p:nvSpPr>
        <p:spPr>
          <a:xfrm>
            <a:off x="4038600" y="2538008"/>
            <a:ext cx="7660008" cy="1708160"/>
          </a:xfrm>
          <a:prstGeom prst="rect">
            <a:avLst/>
          </a:prstGeom>
          <a:noFill/>
        </p:spPr>
        <p:txBody>
          <a:bodyPr wrap="square" rtlCol="0">
            <a:spAutoFit/>
          </a:bodyPr>
          <a:lstStyle/>
          <a:p>
            <a:r>
              <a:rPr lang="en-US" sz="2000" b="1" dirty="0">
                <a:solidFill>
                  <a:schemeClr val="accent1"/>
                </a:solidFill>
              </a:rPr>
              <a:t>America’s Voice for Community Health Care</a:t>
            </a:r>
            <a:br>
              <a:rPr lang="en-US" sz="2000" b="1" dirty="0">
                <a:solidFill>
                  <a:schemeClr val="tx2"/>
                </a:solidFill>
              </a:rPr>
            </a:br>
            <a:endParaRPr lang="en-US" sz="500" b="1" dirty="0">
              <a:solidFill>
                <a:schemeClr val="tx2"/>
              </a:solidFill>
            </a:endParaRPr>
          </a:p>
          <a:p>
            <a:r>
              <a:rPr lang="en-US" sz="2000" dirty="0">
                <a:solidFill>
                  <a:schemeClr val="tx2"/>
                </a:solidFill>
              </a:rPr>
              <a:t>The National Association of Community Health Centers (NACHC) was founded in 1971 to promote efficient, high quality, comprehensive health care that is accessible, culturally and linguistically competent, community directed, and patient centered for all.</a:t>
            </a:r>
          </a:p>
        </p:txBody>
      </p:sp>
      <p:sp>
        <p:nvSpPr>
          <p:cNvPr id="21" name="Picture Placeholder 2">
            <a:extLst>
              <a:ext uri="{FF2B5EF4-FFF2-40B4-BE49-F238E27FC236}">
                <a16:creationId xmlns:a16="http://schemas.microsoft.com/office/drawing/2014/main" id="{7E00178F-C1BD-D94E-953F-768F6DEB6F7C}"/>
              </a:ext>
            </a:extLst>
          </p:cNvPr>
          <p:cNvSpPr>
            <a:spLocks noGrp="1"/>
          </p:cNvSpPr>
          <p:nvPr>
            <p:ph type="pic" sz="quarter" idx="24"/>
          </p:nvPr>
        </p:nvSpPr>
        <p:spPr>
          <a:xfrm>
            <a:off x="3064014" y="4586990"/>
            <a:ext cx="3038156" cy="2271009"/>
          </a:xfrm>
          <a:prstGeom prst="rect">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31" name="Прямоугольник 11">
            <a:extLst>
              <a:ext uri="{FF2B5EF4-FFF2-40B4-BE49-F238E27FC236}">
                <a16:creationId xmlns:a16="http://schemas.microsoft.com/office/drawing/2014/main" id="{8C1DA4FF-0F90-3644-9BE8-16BAF3AD588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Picture Placeholder 2">
            <a:extLst>
              <a:ext uri="{FF2B5EF4-FFF2-40B4-BE49-F238E27FC236}">
                <a16:creationId xmlns:a16="http://schemas.microsoft.com/office/drawing/2014/main" id="{5D0CBF80-6EEB-E741-968D-4D7B063A8B5C}"/>
              </a:ext>
            </a:extLst>
          </p:cNvPr>
          <p:cNvSpPr>
            <a:spLocks noGrp="1"/>
          </p:cNvSpPr>
          <p:nvPr>
            <p:ph type="pic" sz="quarter" idx="25"/>
          </p:nvPr>
        </p:nvSpPr>
        <p:spPr>
          <a:xfrm>
            <a:off x="6102170" y="4586990"/>
            <a:ext cx="3038156" cy="2271009"/>
          </a:xfrm>
          <a:prstGeom prst="rect">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40" name="Picture Placeholder 2">
            <a:extLst>
              <a:ext uri="{FF2B5EF4-FFF2-40B4-BE49-F238E27FC236}">
                <a16:creationId xmlns:a16="http://schemas.microsoft.com/office/drawing/2014/main" id="{DDFBFF8F-D3DE-2F4B-B820-78D84657B1C5}"/>
              </a:ext>
            </a:extLst>
          </p:cNvPr>
          <p:cNvSpPr>
            <a:spLocks noGrp="1"/>
          </p:cNvSpPr>
          <p:nvPr>
            <p:ph type="pic" sz="quarter" idx="26"/>
          </p:nvPr>
        </p:nvSpPr>
        <p:spPr>
          <a:xfrm>
            <a:off x="9153844" y="4586990"/>
            <a:ext cx="3038156" cy="2271009"/>
          </a:xfrm>
          <a:prstGeom prst="rect">
            <a:avLst/>
          </a:pr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12" name="TextBox 11">
            <a:extLst>
              <a:ext uri="{FF2B5EF4-FFF2-40B4-BE49-F238E27FC236}">
                <a16:creationId xmlns:a16="http://schemas.microsoft.com/office/drawing/2014/main" id="{4F8C0D61-85FC-EC4C-B688-69C0EB486956}"/>
              </a:ext>
            </a:extLst>
          </p:cNvPr>
          <p:cNvSpPr txBox="1"/>
          <p:nvPr userDrawn="1"/>
        </p:nvSpPr>
        <p:spPr>
          <a:xfrm>
            <a:off x="773511" y="764906"/>
            <a:ext cx="3172428" cy="1353576"/>
          </a:xfrm>
          <a:prstGeom prst="rect">
            <a:avLst/>
          </a:prstGeom>
          <a:noFill/>
        </p:spPr>
        <p:txBody>
          <a:bodyPr wrap="square" rtlCol="0">
            <a:spAutoFit/>
          </a:bodyPr>
          <a:lstStyle/>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THE NACHC</a:t>
            </a:r>
          </a:p>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MISSION</a:t>
            </a:r>
          </a:p>
        </p:txBody>
      </p:sp>
    </p:spTree>
    <p:extLst>
      <p:ext uri="{BB962C8B-B14F-4D97-AF65-F5344CB8AC3E}">
        <p14:creationId xmlns:p14="http://schemas.microsoft.com/office/powerpoint/2010/main" val="220359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521704"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1 Here&gt; </a:t>
            </a:r>
          </a:p>
        </p:txBody>
      </p:sp>
      <p:sp>
        <p:nvSpPr>
          <p:cNvPr id="8" name="Slide Number Placeholder 7">
            <a:extLst>
              <a:ext uri="{FF2B5EF4-FFF2-40B4-BE49-F238E27FC236}">
                <a16:creationId xmlns:a16="http://schemas.microsoft.com/office/drawing/2014/main" id="{1EDACA7F-90E2-474C-8C0B-1B610834421A}"/>
              </a:ext>
            </a:extLst>
          </p:cNvPr>
          <p:cNvSpPr>
            <a:spLocks noGrp="1"/>
          </p:cNvSpPr>
          <p:nvPr>
            <p:ph type="sldNum" sz="quarter" idx="11"/>
          </p:nvPr>
        </p:nvSpPr>
        <p:spPr>
          <a:xfrm>
            <a:off x="8610600" y="6356350"/>
            <a:ext cx="2743200" cy="365125"/>
          </a:xfrm>
          <a:prstGeom prst="rect">
            <a:avLst/>
          </a:prstGeom>
        </p:spPr>
        <p:txBody>
          <a:body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9" name="Прямоугольник 11">
            <a:extLst>
              <a:ext uri="{FF2B5EF4-FFF2-40B4-BE49-F238E27FC236}">
                <a16:creationId xmlns:a16="http://schemas.microsoft.com/office/drawing/2014/main" id="{1AF26D85-61AA-4746-9D91-98263DE2992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27DDCFD3-9342-A342-8C8F-5579ED502CD6}"/>
              </a:ext>
            </a:extLst>
          </p:cNvPr>
          <p:cNvSpPr/>
          <p:nvPr userDrawn="1"/>
        </p:nvSpPr>
        <p:spPr>
          <a:xfrm>
            <a:off x="773511"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2">
            <a:extLst>
              <a:ext uri="{FF2B5EF4-FFF2-40B4-BE49-F238E27FC236}">
                <a16:creationId xmlns:a16="http://schemas.microsoft.com/office/drawing/2014/main" id="{E75FF59F-E108-154D-98E7-8EE2F9D511BB}"/>
              </a:ext>
            </a:extLst>
          </p:cNvPr>
          <p:cNvSpPr>
            <a:spLocks noGrp="1"/>
          </p:cNvSpPr>
          <p:nvPr>
            <p:ph type="body" idx="17" hasCustomPrompt="1"/>
          </p:nvPr>
        </p:nvSpPr>
        <p:spPr>
          <a:xfrm>
            <a:off x="773510" y="2627457"/>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83" name="Text Placeholder 2">
            <a:extLst>
              <a:ext uri="{FF2B5EF4-FFF2-40B4-BE49-F238E27FC236}">
                <a16:creationId xmlns:a16="http://schemas.microsoft.com/office/drawing/2014/main" id="{142DF692-4543-164A-8A73-FE6929A71D28}"/>
              </a:ext>
            </a:extLst>
          </p:cNvPr>
          <p:cNvSpPr>
            <a:spLocks noGrp="1"/>
          </p:cNvSpPr>
          <p:nvPr>
            <p:ph type="body" idx="18" hasCustomPrompt="1"/>
          </p:nvPr>
        </p:nvSpPr>
        <p:spPr>
          <a:xfrm>
            <a:off x="1521704"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2 Here&gt; </a:t>
            </a:r>
          </a:p>
        </p:txBody>
      </p:sp>
      <p:sp>
        <p:nvSpPr>
          <p:cNvPr id="84" name="Oval 83">
            <a:extLst>
              <a:ext uri="{FF2B5EF4-FFF2-40B4-BE49-F238E27FC236}">
                <a16:creationId xmlns:a16="http://schemas.microsoft.com/office/drawing/2014/main" id="{566AB9D3-CA21-5647-9A7B-C769880B6D01}"/>
              </a:ext>
            </a:extLst>
          </p:cNvPr>
          <p:cNvSpPr/>
          <p:nvPr userDrawn="1"/>
        </p:nvSpPr>
        <p:spPr>
          <a:xfrm>
            <a:off x="773511"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 Placeholder 2">
            <a:extLst>
              <a:ext uri="{FF2B5EF4-FFF2-40B4-BE49-F238E27FC236}">
                <a16:creationId xmlns:a16="http://schemas.microsoft.com/office/drawing/2014/main" id="{13EF86C9-024B-5144-9893-0D615E0DAEAD}"/>
              </a:ext>
            </a:extLst>
          </p:cNvPr>
          <p:cNvSpPr>
            <a:spLocks noGrp="1"/>
          </p:cNvSpPr>
          <p:nvPr>
            <p:ph type="body" idx="20" hasCustomPrompt="1"/>
          </p:nvPr>
        </p:nvSpPr>
        <p:spPr>
          <a:xfrm>
            <a:off x="1521704"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3 Here&gt; </a:t>
            </a:r>
          </a:p>
        </p:txBody>
      </p:sp>
      <p:sp>
        <p:nvSpPr>
          <p:cNvPr id="87" name="Oval 86">
            <a:extLst>
              <a:ext uri="{FF2B5EF4-FFF2-40B4-BE49-F238E27FC236}">
                <a16:creationId xmlns:a16="http://schemas.microsoft.com/office/drawing/2014/main" id="{696AE616-83C6-B041-9B9B-DE3E51A0F6C0}"/>
              </a:ext>
            </a:extLst>
          </p:cNvPr>
          <p:cNvSpPr/>
          <p:nvPr userDrawn="1"/>
        </p:nvSpPr>
        <p:spPr>
          <a:xfrm>
            <a:off x="773511"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Placeholder 2">
            <a:extLst>
              <a:ext uri="{FF2B5EF4-FFF2-40B4-BE49-F238E27FC236}">
                <a16:creationId xmlns:a16="http://schemas.microsoft.com/office/drawing/2014/main" id="{BA60952E-D705-2E4C-B70C-E6A188F0D1DE}"/>
              </a:ext>
            </a:extLst>
          </p:cNvPr>
          <p:cNvSpPr>
            <a:spLocks noGrp="1"/>
          </p:cNvSpPr>
          <p:nvPr>
            <p:ph type="body" idx="22" hasCustomPrompt="1"/>
          </p:nvPr>
        </p:nvSpPr>
        <p:spPr>
          <a:xfrm>
            <a:off x="6697020"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4 Here&gt; </a:t>
            </a:r>
          </a:p>
        </p:txBody>
      </p:sp>
      <p:sp>
        <p:nvSpPr>
          <p:cNvPr id="90" name="Oval 89">
            <a:extLst>
              <a:ext uri="{FF2B5EF4-FFF2-40B4-BE49-F238E27FC236}">
                <a16:creationId xmlns:a16="http://schemas.microsoft.com/office/drawing/2014/main" id="{7BE36223-46C9-7144-B730-977539BC6E99}"/>
              </a:ext>
            </a:extLst>
          </p:cNvPr>
          <p:cNvSpPr/>
          <p:nvPr userDrawn="1"/>
        </p:nvSpPr>
        <p:spPr>
          <a:xfrm>
            <a:off x="5948827"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2">
            <a:extLst>
              <a:ext uri="{FF2B5EF4-FFF2-40B4-BE49-F238E27FC236}">
                <a16:creationId xmlns:a16="http://schemas.microsoft.com/office/drawing/2014/main" id="{5C7BB8B2-A044-C944-B300-CF08C8AF832C}"/>
              </a:ext>
            </a:extLst>
          </p:cNvPr>
          <p:cNvSpPr>
            <a:spLocks noGrp="1"/>
          </p:cNvSpPr>
          <p:nvPr>
            <p:ph type="body" idx="23" hasCustomPrompt="1"/>
          </p:nvPr>
        </p:nvSpPr>
        <p:spPr>
          <a:xfrm>
            <a:off x="5948827" y="2627457"/>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92" name="Text Placeholder 2">
            <a:extLst>
              <a:ext uri="{FF2B5EF4-FFF2-40B4-BE49-F238E27FC236}">
                <a16:creationId xmlns:a16="http://schemas.microsoft.com/office/drawing/2014/main" id="{7C409BB0-E59F-E248-9BD2-D4EC1EF2E913}"/>
              </a:ext>
            </a:extLst>
          </p:cNvPr>
          <p:cNvSpPr>
            <a:spLocks noGrp="1"/>
          </p:cNvSpPr>
          <p:nvPr>
            <p:ph type="body" idx="24" hasCustomPrompt="1"/>
          </p:nvPr>
        </p:nvSpPr>
        <p:spPr>
          <a:xfrm>
            <a:off x="6697020"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5 Here&gt; </a:t>
            </a:r>
          </a:p>
        </p:txBody>
      </p:sp>
      <p:sp>
        <p:nvSpPr>
          <p:cNvPr id="93" name="Oval 92">
            <a:extLst>
              <a:ext uri="{FF2B5EF4-FFF2-40B4-BE49-F238E27FC236}">
                <a16:creationId xmlns:a16="http://schemas.microsoft.com/office/drawing/2014/main" id="{9533441A-7E19-2E48-B5A5-790D780D01BC}"/>
              </a:ext>
            </a:extLst>
          </p:cNvPr>
          <p:cNvSpPr/>
          <p:nvPr userDrawn="1"/>
        </p:nvSpPr>
        <p:spPr>
          <a:xfrm>
            <a:off x="5948827"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Placeholder 2">
            <a:extLst>
              <a:ext uri="{FF2B5EF4-FFF2-40B4-BE49-F238E27FC236}">
                <a16:creationId xmlns:a16="http://schemas.microsoft.com/office/drawing/2014/main" id="{C8A38874-6875-814E-A65E-3452799A8422}"/>
              </a:ext>
            </a:extLst>
          </p:cNvPr>
          <p:cNvSpPr>
            <a:spLocks noGrp="1"/>
          </p:cNvSpPr>
          <p:nvPr>
            <p:ph type="body" idx="26" hasCustomPrompt="1"/>
          </p:nvPr>
        </p:nvSpPr>
        <p:spPr>
          <a:xfrm>
            <a:off x="6697020"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6 Here&gt; </a:t>
            </a:r>
          </a:p>
        </p:txBody>
      </p:sp>
      <p:sp>
        <p:nvSpPr>
          <p:cNvPr id="96" name="Oval 95">
            <a:extLst>
              <a:ext uri="{FF2B5EF4-FFF2-40B4-BE49-F238E27FC236}">
                <a16:creationId xmlns:a16="http://schemas.microsoft.com/office/drawing/2014/main" id="{A452A535-F780-D640-87F1-D9AA91982B91}"/>
              </a:ext>
            </a:extLst>
          </p:cNvPr>
          <p:cNvSpPr/>
          <p:nvPr userDrawn="1"/>
        </p:nvSpPr>
        <p:spPr>
          <a:xfrm>
            <a:off x="5948827"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ooter Placeholder 6">
            <a:extLst>
              <a:ext uri="{FF2B5EF4-FFF2-40B4-BE49-F238E27FC236}">
                <a16:creationId xmlns:a16="http://schemas.microsoft.com/office/drawing/2014/main" id="{0C8A9DC6-3890-974E-814A-7BA41819AB9A}"/>
              </a:ext>
            </a:extLst>
          </p:cNvPr>
          <p:cNvSpPr>
            <a:spLocks noGrp="1"/>
          </p:cNvSpPr>
          <p:nvPr>
            <p:ph type="ftr" sz="quarter" idx="10"/>
          </p:nvPr>
        </p:nvSpPr>
        <p:spPr>
          <a:xfrm>
            <a:off x="4038600" y="6356350"/>
            <a:ext cx="4114800" cy="365125"/>
          </a:xfrm>
          <a:prstGeom prst="rect">
            <a:avLst/>
          </a:prstGeom>
        </p:spPr>
        <p:txBody>
          <a:bodyPr/>
          <a:lstStyle/>
          <a:p>
            <a:r>
              <a:rPr lang="en-US" dirty="0" err="1"/>
              <a:t>www.nachc.org</a:t>
            </a:r>
            <a:endParaRPr lang="en-US" dirty="0"/>
          </a:p>
        </p:txBody>
      </p:sp>
      <p:sp>
        <p:nvSpPr>
          <p:cNvPr id="25" name="Заголовок 1">
            <a:extLst>
              <a:ext uri="{FF2B5EF4-FFF2-40B4-BE49-F238E27FC236}">
                <a16:creationId xmlns:a16="http://schemas.microsoft.com/office/drawing/2014/main" id="{F2AEA4F9-4D54-5A45-A256-BC9DE0D464DF}"/>
              </a:ext>
            </a:extLst>
          </p:cNvPr>
          <p:cNvSpPr>
            <a:spLocks noGrp="1"/>
          </p:cNvSpPr>
          <p:nvPr>
            <p:ph type="title" hasCustomPrompt="1"/>
          </p:nvPr>
        </p:nvSpPr>
        <p:spPr>
          <a:xfrm>
            <a:off x="773511" y="624979"/>
            <a:ext cx="4423522"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INSERT AGENDA NAME HERE</a:t>
            </a:r>
            <a:endParaRPr lang="ru-RU" dirty="0"/>
          </a:p>
        </p:txBody>
      </p:sp>
      <p:sp>
        <p:nvSpPr>
          <p:cNvPr id="24" name="Text Placeholder 2">
            <a:extLst>
              <a:ext uri="{FF2B5EF4-FFF2-40B4-BE49-F238E27FC236}">
                <a16:creationId xmlns:a16="http://schemas.microsoft.com/office/drawing/2014/main" id="{74AC401D-05D7-5D4C-83E7-C743ED1794EE}"/>
              </a:ext>
            </a:extLst>
          </p:cNvPr>
          <p:cNvSpPr>
            <a:spLocks noGrp="1"/>
          </p:cNvSpPr>
          <p:nvPr>
            <p:ph type="body" idx="28" hasCustomPrompt="1"/>
          </p:nvPr>
        </p:nvSpPr>
        <p:spPr>
          <a:xfrm>
            <a:off x="773510" y="3697974"/>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6" name="Text Placeholder 2">
            <a:extLst>
              <a:ext uri="{FF2B5EF4-FFF2-40B4-BE49-F238E27FC236}">
                <a16:creationId xmlns:a16="http://schemas.microsoft.com/office/drawing/2014/main" id="{C78D01C9-F6B8-E542-B607-AEC8A702843D}"/>
              </a:ext>
            </a:extLst>
          </p:cNvPr>
          <p:cNvSpPr>
            <a:spLocks noGrp="1"/>
          </p:cNvSpPr>
          <p:nvPr>
            <p:ph type="body" idx="29" hasCustomPrompt="1"/>
          </p:nvPr>
        </p:nvSpPr>
        <p:spPr>
          <a:xfrm>
            <a:off x="773510" y="4835399"/>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7" name="Text Placeholder 2">
            <a:extLst>
              <a:ext uri="{FF2B5EF4-FFF2-40B4-BE49-F238E27FC236}">
                <a16:creationId xmlns:a16="http://schemas.microsoft.com/office/drawing/2014/main" id="{B398982D-2938-1F4D-A07F-AFF9A0D73273}"/>
              </a:ext>
            </a:extLst>
          </p:cNvPr>
          <p:cNvSpPr>
            <a:spLocks noGrp="1"/>
          </p:cNvSpPr>
          <p:nvPr>
            <p:ph type="body" idx="30" hasCustomPrompt="1"/>
          </p:nvPr>
        </p:nvSpPr>
        <p:spPr>
          <a:xfrm>
            <a:off x="5948827" y="3720276"/>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8" name="Text Placeholder 2">
            <a:extLst>
              <a:ext uri="{FF2B5EF4-FFF2-40B4-BE49-F238E27FC236}">
                <a16:creationId xmlns:a16="http://schemas.microsoft.com/office/drawing/2014/main" id="{D69CB4D8-FE6D-994D-BAFE-A467D8B78071}"/>
              </a:ext>
            </a:extLst>
          </p:cNvPr>
          <p:cNvSpPr>
            <a:spLocks noGrp="1"/>
          </p:cNvSpPr>
          <p:nvPr>
            <p:ph type="body" idx="31" hasCustomPrompt="1"/>
          </p:nvPr>
        </p:nvSpPr>
        <p:spPr>
          <a:xfrm>
            <a:off x="5948827" y="4857700"/>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Tree>
    <p:extLst>
      <p:ext uri="{BB962C8B-B14F-4D97-AF65-F5344CB8AC3E}">
        <p14:creationId xmlns:p14="http://schemas.microsoft.com/office/powerpoint/2010/main" val="759830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45DBB81B-C868-6A42-AD67-895AD0332936}"/>
              </a:ext>
            </a:extLst>
          </p:cNvPr>
          <p:cNvSpPr/>
          <p:nvPr userDrawn="1"/>
        </p:nvSpPr>
        <p:spPr>
          <a:xfrm>
            <a:off x="643322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112BD7A3-FE1F-684D-B68A-090E8CD68EA4}"/>
              </a:ext>
            </a:extLst>
          </p:cNvPr>
          <p:cNvSpPr>
            <a:spLocks noGrp="1"/>
          </p:cNvSpPr>
          <p:nvPr>
            <p:ph type="title" hasCustomPrompt="1"/>
          </p:nvPr>
        </p:nvSpPr>
        <p:spPr>
          <a:xfrm>
            <a:off x="6433220"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SECTION</a:t>
            </a:r>
            <a:br>
              <a:rPr lang="en-US" dirty="0"/>
            </a:br>
            <a:r>
              <a:rPr lang="en-US" dirty="0"/>
              <a:t>NAME</a:t>
            </a:r>
            <a:endParaRPr lang="ru-RU" dirty="0"/>
          </a:p>
        </p:txBody>
      </p:sp>
      <p:sp>
        <p:nvSpPr>
          <p:cNvPr id="10" name="Текст 3">
            <a:extLst>
              <a:ext uri="{FF2B5EF4-FFF2-40B4-BE49-F238E27FC236}">
                <a16:creationId xmlns:a16="http://schemas.microsoft.com/office/drawing/2014/main" id="{515B52E7-A1A2-3F41-8DD3-782CC17B91E7}"/>
              </a:ext>
            </a:extLst>
          </p:cNvPr>
          <p:cNvSpPr>
            <a:spLocks noGrp="1"/>
          </p:cNvSpPr>
          <p:nvPr>
            <p:ph type="body" sz="quarter" idx="21" hasCustomPrompt="1"/>
          </p:nvPr>
        </p:nvSpPr>
        <p:spPr>
          <a:xfrm>
            <a:off x="6433220" y="2539926"/>
            <a:ext cx="4667171" cy="2946474"/>
          </a:xfrm>
          <a:prstGeom prst="rect">
            <a:avLst/>
          </a:prstGeom>
        </p:spPr>
        <p:txBody>
          <a:bodyPr>
            <a:normAutofit/>
          </a:bodyPr>
          <a:lstStyle>
            <a:lvl1pPr>
              <a:lnSpc>
                <a:spcPct val="100000"/>
              </a:lnSpc>
              <a:defRPr lang="en-US" sz="2000" b="0" i="0" baseline="0" dirty="0">
                <a:solidFill>
                  <a:schemeClr val="tx2"/>
                </a:solidFill>
                <a:latin typeface="+mn-lt"/>
                <a:ea typeface="Tahoma" charset="0"/>
                <a:cs typeface="Tahoma" charset="0"/>
              </a:defRPr>
            </a:lvl1pPr>
          </a:lstStyle>
          <a:p>
            <a:pPr marL="228600" lvl="0" indent="-228600">
              <a:lnSpc>
                <a:spcPct val="150000"/>
              </a:lnSpc>
            </a:pPr>
            <a:r>
              <a:rPr lang="en-US" dirty="0"/>
              <a:t>Body text should be 20 pt. Calibri font, 20 point font. </a:t>
            </a:r>
          </a:p>
          <a:p>
            <a:pPr marL="228600" lvl="0" indent="-228600">
              <a:lnSpc>
                <a:spcPct val="150000"/>
              </a:lnSpc>
            </a:pPr>
            <a:r>
              <a:rPr lang="en-US" dirty="0"/>
              <a:t>List slide titles here </a:t>
            </a:r>
          </a:p>
        </p:txBody>
      </p:sp>
      <p:sp>
        <p:nvSpPr>
          <p:cNvPr id="11" name="Rectangle 10">
            <a:extLst>
              <a:ext uri="{FF2B5EF4-FFF2-40B4-BE49-F238E27FC236}">
                <a16:creationId xmlns:a16="http://schemas.microsoft.com/office/drawing/2014/main" id="{7F14D42D-5A63-A74F-9731-ACC2094BB44B}"/>
              </a:ext>
            </a:extLst>
          </p:cNvPr>
          <p:cNvSpPr/>
          <p:nvPr userDrawn="1"/>
        </p:nvSpPr>
        <p:spPr>
          <a:xfrm>
            <a:off x="-1" y="0"/>
            <a:ext cx="50929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238112-97A0-F240-A954-859DCA5311DA}"/>
              </a:ext>
            </a:extLst>
          </p:cNvPr>
          <p:cNvSpPr/>
          <p:nvPr userDrawn="1"/>
        </p:nvSpPr>
        <p:spPr>
          <a:xfrm>
            <a:off x="5092995" y="0"/>
            <a:ext cx="3615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6">
            <a:extLst>
              <a:ext uri="{FF2B5EF4-FFF2-40B4-BE49-F238E27FC236}">
                <a16:creationId xmlns:a16="http://schemas.microsoft.com/office/drawing/2014/main" id="{40A72FDF-269D-3742-A0F9-21208C3490BA}"/>
              </a:ext>
            </a:extLst>
          </p:cNvPr>
          <p:cNvSpPr/>
          <p:nvPr userDrawn="1"/>
        </p:nvSpPr>
        <p:spPr>
          <a:xfrm>
            <a:off x="6433220" y="6088780"/>
            <a:ext cx="3157347" cy="769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5" name="Текст 3">
            <a:extLst>
              <a:ext uri="{FF2B5EF4-FFF2-40B4-BE49-F238E27FC236}">
                <a16:creationId xmlns:a16="http://schemas.microsoft.com/office/drawing/2014/main" id="{D3524864-C1E6-D343-97C2-B74777E75132}"/>
              </a:ext>
            </a:extLst>
          </p:cNvPr>
          <p:cNvSpPr>
            <a:spLocks noGrp="1"/>
          </p:cNvSpPr>
          <p:nvPr>
            <p:ph type="body" sz="quarter" idx="24" hasCustomPrompt="1"/>
          </p:nvPr>
        </p:nvSpPr>
        <p:spPr>
          <a:xfrm>
            <a:off x="6527005" y="6223407"/>
            <a:ext cx="2872176" cy="414897"/>
          </a:xfrm>
          <a:prstGeom prst="rect">
            <a:avLst/>
          </a:prstGeom>
        </p:spPr>
        <p:txBody>
          <a:bodyPr anchor="ctr">
            <a:noAutofit/>
          </a:bodyPr>
          <a:lstStyle>
            <a:lvl1pPr>
              <a:defRPr lang="en-US" sz="1600" b="1" i="0" baseline="0" dirty="0">
                <a:solidFill>
                  <a:schemeClr val="bg1"/>
                </a:solidFill>
                <a:latin typeface="+mj-lt"/>
                <a:ea typeface="Tahoma" charset="0"/>
                <a:cs typeface="Tahoma" charset="0"/>
              </a:defRPr>
            </a:lvl1pPr>
          </a:lstStyle>
          <a:p>
            <a:pPr marL="0" lvl="0" indent="0">
              <a:lnSpc>
                <a:spcPct val="150000"/>
              </a:lnSpc>
              <a:buNone/>
            </a:pPr>
            <a:r>
              <a:rPr lang="en-US" dirty="0"/>
              <a:t>&lt;PROJECT NAME&gt;</a:t>
            </a:r>
          </a:p>
        </p:txBody>
      </p:sp>
      <p:sp>
        <p:nvSpPr>
          <p:cNvPr id="16" name="Slide Number Placeholder 5">
            <a:extLst>
              <a:ext uri="{FF2B5EF4-FFF2-40B4-BE49-F238E27FC236}">
                <a16:creationId xmlns:a16="http://schemas.microsoft.com/office/drawing/2014/main" id="{45ADAA52-71F9-2F4E-8233-6FC3DEEB5298}"/>
              </a:ext>
            </a:extLst>
          </p:cNvPr>
          <p:cNvSpPr>
            <a:spLocks noGrp="1"/>
          </p:cNvSpPr>
          <p:nvPr>
            <p:ph type="sldNum" sz="quarter" idx="4"/>
          </p:nvPr>
        </p:nvSpPr>
        <p:spPr>
          <a:xfrm>
            <a:off x="10569284" y="6356350"/>
            <a:ext cx="7845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42064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C934916A-50E5-064F-944B-712387868C4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89F4B8DF-EEF8-0B40-B697-933F84D6A6F1}"/>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ONE COLUMN </a:t>
            </a:r>
            <a:br>
              <a:rPr lang="en-US" dirty="0"/>
            </a:br>
            <a:r>
              <a:rPr lang="en-US" dirty="0"/>
              <a:t>LAYOUT</a:t>
            </a:r>
            <a:endParaRPr lang="ru-RU" dirty="0"/>
          </a:p>
        </p:txBody>
      </p:sp>
      <p:sp>
        <p:nvSpPr>
          <p:cNvPr id="13" name="Текст 3">
            <a:extLst>
              <a:ext uri="{FF2B5EF4-FFF2-40B4-BE49-F238E27FC236}">
                <a16:creationId xmlns:a16="http://schemas.microsoft.com/office/drawing/2014/main" id="{C7E25AE2-B775-8A49-82AD-FEAFB583FA5D}"/>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79436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TWO COLUMN </a:t>
            </a:r>
            <a:br>
              <a:rPr lang="en-US" dirty="0"/>
            </a:br>
            <a:r>
              <a:rPr lang="en-US" dirty="0"/>
              <a:t>LAYOUT</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13" name="Rectangle 12">
            <a:extLst>
              <a:ext uri="{FF2B5EF4-FFF2-40B4-BE49-F238E27FC236}">
                <a16:creationId xmlns:a16="http://schemas.microsoft.com/office/drawing/2014/main" id="{319D427D-2415-4E48-AA41-0523B6FC69BE}"/>
              </a:ext>
            </a:extLst>
          </p:cNvPr>
          <p:cNvSpPr/>
          <p:nvPr userDrawn="1"/>
        </p:nvSpPr>
        <p:spPr>
          <a:xfrm>
            <a:off x="609600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80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er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PRESENTER</a:t>
            </a:r>
            <a:br>
              <a:rPr lang="en-US" dirty="0"/>
            </a:br>
            <a:r>
              <a:rPr lang="en-US" dirty="0"/>
              <a:t>SLIDE</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6" name="Picture Placeholder 2">
            <a:extLst>
              <a:ext uri="{FF2B5EF4-FFF2-40B4-BE49-F238E27FC236}">
                <a16:creationId xmlns:a16="http://schemas.microsoft.com/office/drawing/2014/main" id="{85946DF6-DF96-764A-AC34-B353CA02ACC8}"/>
              </a:ext>
            </a:extLst>
          </p:cNvPr>
          <p:cNvSpPr>
            <a:spLocks noGrp="1"/>
          </p:cNvSpPr>
          <p:nvPr>
            <p:ph type="pic" sz="quarter" idx="23"/>
          </p:nvPr>
        </p:nvSpPr>
        <p:spPr>
          <a:xfrm>
            <a:off x="6096000" y="19084"/>
            <a:ext cx="6044723" cy="683891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Tree>
    <p:extLst>
      <p:ext uri="{BB962C8B-B14F-4D97-AF65-F5344CB8AC3E}">
        <p14:creationId xmlns:p14="http://schemas.microsoft.com/office/powerpoint/2010/main" val="348948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Slid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5" name="Прямоугольник 11">
            <a:extLst>
              <a:ext uri="{FF2B5EF4-FFF2-40B4-BE49-F238E27FC236}">
                <a16:creationId xmlns:a16="http://schemas.microsoft.com/office/drawing/2014/main" id="{72DED438-09BB-ED44-85FB-737E8207DD2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Текст 3">
            <a:extLst>
              <a:ext uri="{FF2B5EF4-FFF2-40B4-BE49-F238E27FC236}">
                <a16:creationId xmlns:a16="http://schemas.microsoft.com/office/drawing/2014/main" id="{2A7BBD85-ACB0-3D4B-9CEE-926BDF05C8D5}"/>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9" name="Slide Number Placeholder 5">
            <a:extLst>
              <a:ext uri="{FF2B5EF4-FFF2-40B4-BE49-F238E27FC236}">
                <a16:creationId xmlns:a16="http://schemas.microsoft.com/office/drawing/2014/main" id="{13B46809-C683-8F4C-BAEC-73C22FE85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Заголовок 1">
            <a:extLst>
              <a:ext uri="{FF2B5EF4-FFF2-40B4-BE49-F238E27FC236}">
                <a16:creationId xmlns:a16="http://schemas.microsoft.com/office/drawing/2014/main" id="{4ADF77C3-A26C-D040-94C2-17B7D9C1E56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TABLE </a:t>
            </a:r>
            <a:br>
              <a:rPr lang="en-US" dirty="0"/>
            </a:br>
            <a:r>
              <a:rPr lang="en-US" dirty="0"/>
              <a:t>SLIDE</a:t>
            </a:r>
            <a:endParaRPr lang="ru-RU" dirty="0"/>
          </a:p>
        </p:txBody>
      </p:sp>
    </p:spTree>
    <p:extLst>
      <p:ext uri="{BB962C8B-B14F-4D97-AF65-F5344CB8AC3E}">
        <p14:creationId xmlns:p14="http://schemas.microsoft.com/office/powerpoint/2010/main" val="130079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043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5FEC233-66DD-B941-8976-C4B36DCACD74}"/>
              </a:ext>
            </a:extLst>
          </p:cNvPr>
          <p:cNvPicPr>
            <a:picLocks noChangeAspect="1"/>
          </p:cNvPicPr>
          <p:nvPr userDrawn="1"/>
        </p:nvPicPr>
        <p:blipFill>
          <a:blip r:embed="rId17"/>
          <a:stretch>
            <a:fillRect/>
          </a:stretch>
        </p:blipFill>
        <p:spPr>
          <a:xfrm>
            <a:off x="838200" y="6353489"/>
            <a:ext cx="1387613" cy="367986"/>
          </a:xfrm>
          <a:prstGeom prst="rect">
            <a:avLst/>
          </a:prstGeom>
        </p:spPr>
      </p:pic>
      <p:sp>
        <p:nvSpPr>
          <p:cNvPr id="7" name="Footer Placeholder 4">
            <a:extLst>
              <a:ext uri="{FF2B5EF4-FFF2-40B4-BE49-F238E27FC236}">
                <a16:creationId xmlns:a16="http://schemas.microsoft.com/office/drawing/2014/main" id="{C5DC931E-A09F-0545-B2E3-1D5A1D03461F}"/>
              </a:ext>
            </a:extLst>
          </p:cNvPr>
          <p:cNvSpPr>
            <a:spLocks noGrp="1"/>
          </p:cNvSpPr>
          <p:nvPr>
            <p:ph type="ftr" sz="quarter" idx="3"/>
          </p:nvPr>
        </p:nvSpPr>
        <p:spPr>
          <a:xfrm>
            <a:off x="4907868" y="6356350"/>
            <a:ext cx="2376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www.nachc.org</a:t>
            </a:r>
            <a:endParaRPr lang="en-US" dirty="0"/>
          </a:p>
        </p:txBody>
      </p:sp>
      <p:sp>
        <p:nvSpPr>
          <p:cNvPr id="9" name="Slide Number Placeholder 5">
            <a:extLst>
              <a:ext uri="{FF2B5EF4-FFF2-40B4-BE49-F238E27FC236}">
                <a16:creationId xmlns:a16="http://schemas.microsoft.com/office/drawing/2014/main" id="{081E48BF-90CA-994C-965C-1FA0D6B3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pic>
        <p:nvPicPr>
          <p:cNvPr id="6" name="Picture 5">
            <a:extLst>
              <a:ext uri="{FF2B5EF4-FFF2-40B4-BE49-F238E27FC236}">
                <a16:creationId xmlns:a16="http://schemas.microsoft.com/office/drawing/2014/main" id="{C485C8E1-E059-D648-836C-F9CA8193E5C8}"/>
              </a:ext>
            </a:extLst>
          </p:cNvPr>
          <p:cNvPicPr>
            <a:picLocks noChangeAspect="1"/>
          </p:cNvPicPr>
          <p:nvPr userDrawn="1"/>
        </p:nvPicPr>
        <p:blipFill>
          <a:blip r:embed="rId18"/>
          <a:stretch>
            <a:fillRect/>
          </a:stretch>
        </p:blipFill>
        <p:spPr>
          <a:xfrm>
            <a:off x="10128448" y="6453336"/>
            <a:ext cx="792088" cy="185206"/>
          </a:xfrm>
          <a:prstGeom prst="rect">
            <a:avLst/>
          </a:prstGeom>
        </p:spPr>
      </p:pic>
      <p:sp>
        <p:nvSpPr>
          <p:cNvPr id="10" name="Footer Placeholder 4">
            <a:extLst>
              <a:ext uri="{FF2B5EF4-FFF2-40B4-BE49-F238E27FC236}">
                <a16:creationId xmlns:a16="http://schemas.microsoft.com/office/drawing/2014/main" id="{FE1B591C-B8C8-8A43-982E-E208946E70F3}"/>
              </a:ext>
            </a:extLst>
          </p:cNvPr>
          <p:cNvSpPr txBox="1">
            <a:spLocks/>
          </p:cNvSpPr>
          <p:nvPr userDrawn="1"/>
        </p:nvSpPr>
        <p:spPr>
          <a:xfrm>
            <a:off x="8760296" y="6363376"/>
            <a:ext cx="206541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@NACHC</a:t>
            </a:r>
          </a:p>
        </p:txBody>
      </p:sp>
    </p:spTree>
    <p:extLst>
      <p:ext uri="{BB962C8B-B14F-4D97-AF65-F5344CB8AC3E}">
        <p14:creationId xmlns:p14="http://schemas.microsoft.com/office/powerpoint/2010/main" val="286387446"/>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2" r:id="rId3"/>
    <p:sldLayoutId id="2147483663" r:id="rId4"/>
    <p:sldLayoutId id="2147483666" r:id="rId5"/>
    <p:sldLayoutId id="2147483664" r:id="rId6"/>
    <p:sldLayoutId id="2147483665" r:id="rId7"/>
    <p:sldLayoutId id="2147483671" r:id="rId8"/>
    <p:sldLayoutId id="2147483667" r:id="rId9"/>
    <p:sldLayoutId id="2147483668" r:id="rId10"/>
    <p:sldLayoutId id="2147483669" r:id="rId11"/>
    <p:sldLayoutId id="2147483670" r:id="rId12"/>
    <p:sldLayoutId id="2147483673" r:id="rId13"/>
    <p:sldLayoutId id="2147483672" r:id="rId14"/>
    <p:sldLayoutId id="2147483674" r:id="rId15"/>
  </p:sldLayoutIdLs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nachc-cad.github.io/smart-on-fhir-examples/" TargetMode="External"/><Relationship Id="rId4" Type="http://schemas.openxmlformats.org/officeDocument/2006/relationships/hyperlink" Target="https://github.com/NACHC-CAD/smart-on-fhir-exampl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N0PXAxBA-J8&amp;t=112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engineering.cerner.com/smart-on-fhir-tutorial/" TargetMode="External"/><Relationship Id="rId4" Type="http://schemas.openxmlformats.org/officeDocument/2006/relationships/hyperlink" Target="https://www.youtube.com/watch?v=MMfe181tmw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http://localhost:8080/smart-on-fhir-examples/005-serverside/launch.html" TargetMode="External"/><Relationship Id="rId4" Type="http://schemas.openxmlformats.org/officeDocument/2006/relationships/hyperlink" Target="https://launch.smarthealthit.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9A570-D2CD-B938-40E1-27224F4E68FB}"/>
              </a:ext>
            </a:extLst>
          </p:cNvPr>
          <p:cNvSpPr txBox="1"/>
          <p:nvPr/>
        </p:nvSpPr>
        <p:spPr>
          <a:xfrm>
            <a:off x="381000" y="1143000"/>
            <a:ext cx="6096000" cy="2492990"/>
          </a:xfrm>
          <a:prstGeom prst="rect">
            <a:avLst/>
          </a:prstGeom>
          <a:solidFill>
            <a:schemeClr val="accent4">
              <a:lumMod val="75000"/>
            </a:schemeClr>
          </a:solidFill>
        </p:spPr>
        <p:txBody>
          <a:bodyPr wrap="square" rtlCol="0">
            <a:spAutoFit/>
          </a:bodyPr>
          <a:lstStyle/>
          <a:p>
            <a:r>
              <a:rPr lang="en-US" sz="3600" dirty="0">
                <a:solidFill>
                  <a:schemeClr val="bg2">
                    <a:lumMod val="75000"/>
                  </a:schemeClr>
                </a:solidFill>
              </a:rPr>
              <a:t>Introduction to SMART on </a:t>
            </a:r>
            <a:r>
              <a:rPr lang="en-US" sz="3600" dirty="0" err="1">
                <a:solidFill>
                  <a:schemeClr val="bg2">
                    <a:lumMod val="75000"/>
                  </a:schemeClr>
                </a:solidFill>
              </a:rPr>
              <a:t>FHIR</a:t>
            </a:r>
            <a:r>
              <a:rPr lang="en-US" sz="3600" dirty="0">
                <a:solidFill>
                  <a:schemeClr val="bg2">
                    <a:lumMod val="75000"/>
                  </a:schemeClr>
                </a:solidFill>
              </a:rPr>
              <a:t> </a:t>
            </a:r>
          </a:p>
          <a:p>
            <a:r>
              <a:rPr lang="en-US" sz="3600" dirty="0">
                <a:solidFill>
                  <a:schemeClr val="bg2">
                    <a:lumMod val="75000"/>
                  </a:schemeClr>
                </a:solidFill>
              </a:rPr>
              <a:t>Application Architecture</a:t>
            </a:r>
          </a:p>
          <a:p>
            <a:endParaRPr lang="en-US" sz="1200" dirty="0">
              <a:solidFill>
                <a:schemeClr val="bg2">
                  <a:lumMod val="75000"/>
                </a:schemeClr>
              </a:solidFill>
            </a:endParaRPr>
          </a:p>
          <a:p>
            <a:r>
              <a:rPr lang="en-US" sz="2400" dirty="0">
                <a:solidFill>
                  <a:schemeClr val="bg2">
                    <a:lumMod val="75000"/>
                  </a:schemeClr>
                </a:solidFill>
              </a:rPr>
              <a:t>SMART on </a:t>
            </a:r>
            <a:r>
              <a:rPr lang="en-US" sz="2400" dirty="0" err="1">
                <a:solidFill>
                  <a:schemeClr val="bg2">
                    <a:lumMod val="75000"/>
                  </a:schemeClr>
                </a:solidFill>
              </a:rPr>
              <a:t>FHIR</a:t>
            </a:r>
            <a:r>
              <a:rPr lang="en-US" sz="2400" dirty="0">
                <a:solidFill>
                  <a:schemeClr val="bg2">
                    <a:lumMod val="75000"/>
                  </a:schemeClr>
                </a:solidFill>
              </a:rPr>
              <a:t> Application Architecture</a:t>
            </a:r>
          </a:p>
          <a:p>
            <a:r>
              <a:rPr lang="en-US" sz="2400" dirty="0">
                <a:solidFill>
                  <a:schemeClr val="bg2">
                    <a:lumMod val="75000"/>
                  </a:schemeClr>
                </a:solidFill>
              </a:rPr>
              <a:t>SMART on </a:t>
            </a:r>
            <a:r>
              <a:rPr lang="en-US" sz="2400" dirty="0" err="1">
                <a:solidFill>
                  <a:schemeClr val="bg2">
                    <a:lumMod val="75000"/>
                  </a:schemeClr>
                </a:solidFill>
              </a:rPr>
              <a:t>FHIR</a:t>
            </a:r>
            <a:r>
              <a:rPr lang="en-US" sz="2400" dirty="0">
                <a:solidFill>
                  <a:schemeClr val="bg2">
                    <a:lumMod val="75000"/>
                  </a:schemeClr>
                </a:solidFill>
              </a:rPr>
              <a:t> Application Workflow</a:t>
            </a:r>
          </a:p>
          <a:p>
            <a:r>
              <a:rPr lang="en-US" sz="2400" dirty="0">
                <a:solidFill>
                  <a:schemeClr val="bg2">
                    <a:lumMod val="75000"/>
                  </a:schemeClr>
                </a:solidFill>
              </a:rPr>
              <a:t>SMART on </a:t>
            </a:r>
            <a:r>
              <a:rPr lang="en-US" sz="2400" dirty="0" err="1">
                <a:solidFill>
                  <a:schemeClr val="bg2">
                    <a:lumMod val="75000"/>
                  </a:schemeClr>
                </a:solidFill>
              </a:rPr>
              <a:t>FHIR</a:t>
            </a:r>
            <a:r>
              <a:rPr lang="en-US" sz="2400" dirty="0">
                <a:solidFill>
                  <a:schemeClr val="bg2">
                    <a:lumMod val="75000"/>
                  </a:schemeClr>
                </a:solidFill>
              </a:rPr>
              <a:t> Application Implementation</a:t>
            </a:r>
          </a:p>
        </p:txBody>
      </p:sp>
    </p:spTree>
    <p:extLst>
      <p:ext uri="{BB962C8B-B14F-4D97-AF65-F5344CB8AC3E}">
        <p14:creationId xmlns:p14="http://schemas.microsoft.com/office/powerpoint/2010/main" val="4128336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10</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239972" y="136525"/>
            <a:ext cx="11723428" cy="1077218"/>
          </a:xfrm>
          <a:prstGeom prst="rect">
            <a:avLst/>
          </a:prstGeom>
          <a:noFill/>
        </p:spPr>
        <p:txBody>
          <a:bodyPr wrap="square">
            <a:spAutoFit/>
          </a:bodyPr>
          <a:lstStyle/>
          <a:p>
            <a:r>
              <a:rPr lang="en-US" sz="3600" dirty="0">
                <a:solidFill>
                  <a:schemeClr val="accent4">
                    <a:lumMod val="75000"/>
                  </a:schemeClr>
                </a:solidFill>
              </a:rPr>
              <a:t>SMART on </a:t>
            </a:r>
            <a:r>
              <a:rPr lang="en-US" sz="3600" dirty="0" err="1">
                <a:solidFill>
                  <a:schemeClr val="accent4">
                    <a:lumMod val="75000"/>
                  </a:schemeClr>
                </a:solidFill>
              </a:rPr>
              <a:t>FHIR</a:t>
            </a:r>
            <a:r>
              <a:rPr lang="en-US" sz="3600" dirty="0">
                <a:solidFill>
                  <a:schemeClr val="accent4">
                    <a:lumMod val="75000"/>
                  </a:schemeClr>
                </a:solidFill>
              </a:rPr>
              <a:t> Workflow</a:t>
            </a:r>
          </a:p>
          <a:p>
            <a:r>
              <a:rPr lang="en-US" sz="2800" dirty="0">
                <a:solidFill>
                  <a:schemeClr val="accent4">
                    <a:lumMod val="75000"/>
                  </a:schemeClr>
                </a:solidFill>
              </a:rPr>
              <a:t>After hitting the </a:t>
            </a:r>
            <a:r>
              <a:rPr lang="en-US" sz="2800" dirty="0" err="1">
                <a:solidFill>
                  <a:schemeClr val="accent4">
                    <a:lumMod val="75000"/>
                  </a:schemeClr>
                </a:solidFill>
              </a:rPr>
              <a:t>Lauch</a:t>
            </a:r>
            <a:r>
              <a:rPr lang="en-US" sz="2800" dirty="0">
                <a:solidFill>
                  <a:schemeClr val="accent4">
                    <a:lumMod val="75000"/>
                  </a:schemeClr>
                </a:solidFill>
              </a:rPr>
              <a:t> button, </a:t>
            </a:r>
            <a:r>
              <a:rPr lang="en-US" sz="2800" dirty="0" err="1">
                <a:solidFill>
                  <a:schemeClr val="accent4">
                    <a:lumMod val="75000"/>
                  </a:schemeClr>
                </a:solidFill>
              </a:rPr>
              <a:t>SmartHealthIT</a:t>
            </a:r>
            <a:r>
              <a:rPr lang="en-US" sz="2800" dirty="0">
                <a:solidFill>
                  <a:schemeClr val="accent4">
                    <a:lumMod val="75000"/>
                  </a:schemeClr>
                </a:solidFill>
              </a:rPr>
              <a:t> sandbox opens the </a:t>
            </a:r>
            <a:r>
              <a:rPr lang="en-US" sz="2800" dirty="0" err="1">
                <a:solidFill>
                  <a:schemeClr val="accent4">
                    <a:lumMod val="75000"/>
                  </a:schemeClr>
                </a:solidFill>
              </a:rPr>
              <a:t>EMR</a:t>
            </a:r>
            <a:r>
              <a:rPr lang="en-US" sz="2800" dirty="0">
                <a:solidFill>
                  <a:schemeClr val="accent4">
                    <a:lumMod val="75000"/>
                  </a:schemeClr>
                </a:solidFill>
              </a:rPr>
              <a:t> login</a:t>
            </a:r>
            <a:endParaRPr lang="en-US" sz="2800" baseline="0" dirty="0">
              <a:solidFill>
                <a:schemeClr val="accent4">
                  <a:lumMod val="75000"/>
                </a:schemeClr>
              </a:solidFill>
            </a:endParaRPr>
          </a:p>
        </p:txBody>
      </p:sp>
      <p:sp>
        <p:nvSpPr>
          <p:cNvPr id="4" name="Rectangle 3">
            <a:extLst>
              <a:ext uri="{FF2B5EF4-FFF2-40B4-BE49-F238E27FC236}">
                <a16:creationId xmlns:a16="http://schemas.microsoft.com/office/drawing/2014/main" id="{B6BCA535-78B1-53CB-FD89-6472C4486C69}"/>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EB9D555-FC01-96ED-5F2A-B468F23F8336}"/>
              </a:ext>
            </a:extLst>
          </p:cNvPr>
          <p:cNvPicPr>
            <a:picLocks noChangeAspect="1"/>
          </p:cNvPicPr>
          <p:nvPr/>
        </p:nvPicPr>
        <p:blipFill>
          <a:blip r:embed="rId3"/>
          <a:stretch>
            <a:fillRect/>
          </a:stretch>
        </p:blipFill>
        <p:spPr>
          <a:xfrm>
            <a:off x="1619463" y="1160301"/>
            <a:ext cx="8953074" cy="5606885"/>
          </a:xfrm>
          <a:prstGeom prst="rect">
            <a:avLst/>
          </a:prstGeom>
        </p:spPr>
      </p:pic>
    </p:spTree>
    <p:extLst>
      <p:ext uri="{BB962C8B-B14F-4D97-AF65-F5344CB8AC3E}">
        <p14:creationId xmlns:p14="http://schemas.microsoft.com/office/powerpoint/2010/main" val="717837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11</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239972" y="136525"/>
            <a:ext cx="11723428" cy="1077218"/>
          </a:xfrm>
          <a:prstGeom prst="rect">
            <a:avLst/>
          </a:prstGeom>
          <a:noFill/>
        </p:spPr>
        <p:txBody>
          <a:bodyPr wrap="square">
            <a:spAutoFit/>
          </a:bodyPr>
          <a:lstStyle/>
          <a:p>
            <a:r>
              <a:rPr lang="en-US" sz="3600" dirty="0">
                <a:solidFill>
                  <a:schemeClr val="accent4">
                    <a:lumMod val="75000"/>
                  </a:schemeClr>
                </a:solidFill>
              </a:rPr>
              <a:t>SMART on </a:t>
            </a:r>
            <a:r>
              <a:rPr lang="en-US" sz="3600" dirty="0" err="1">
                <a:solidFill>
                  <a:schemeClr val="accent4">
                    <a:lumMod val="75000"/>
                  </a:schemeClr>
                </a:solidFill>
              </a:rPr>
              <a:t>FHIR</a:t>
            </a:r>
            <a:r>
              <a:rPr lang="en-US" sz="3600" dirty="0">
                <a:solidFill>
                  <a:schemeClr val="accent4">
                    <a:lumMod val="75000"/>
                  </a:schemeClr>
                </a:solidFill>
              </a:rPr>
              <a:t> Workflow</a:t>
            </a:r>
          </a:p>
          <a:p>
            <a:r>
              <a:rPr lang="en-US" sz="2800" dirty="0">
                <a:solidFill>
                  <a:schemeClr val="accent4">
                    <a:lumMod val="75000"/>
                  </a:schemeClr>
                </a:solidFill>
              </a:rPr>
              <a:t>S</a:t>
            </a:r>
            <a:r>
              <a:rPr lang="en-US" sz="2800" baseline="0" dirty="0">
                <a:solidFill>
                  <a:schemeClr val="accent4">
                    <a:lumMod val="75000"/>
                  </a:schemeClr>
                </a:solidFill>
              </a:rPr>
              <a:t>elect a patient (this will trigger the </a:t>
            </a:r>
            <a:r>
              <a:rPr lang="en-US" sz="2800" baseline="0" dirty="0" err="1">
                <a:solidFill>
                  <a:schemeClr val="accent4">
                    <a:lumMod val="75000"/>
                  </a:schemeClr>
                </a:solidFill>
              </a:rPr>
              <a:t>lauch</a:t>
            </a:r>
            <a:r>
              <a:rPr lang="en-US" sz="2800" baseline="0" dirty="0">
                <a:solidFill>
                  <a:schemeClr val="accent4">
                    <a:lumMod val="75000"/>
                  </a:schemeClr>
                </a:solidFill>
              </a:rPr>
              <a:t> of our SMART on </a:t>
            </a:r>
            <a:r>
              <a:rPr lang="en-US" sz="2800" baseline="0" dirty="0" err="1">
                <a:solidFill>
                  <a:schemeClr val="accent4">
                    <a:lumMod val="75000"/>
                  </a:schemeClr>
                </a:solidFill>
              </a:rPr>
              <a:t>FHIR</a:t>
            </a:r>
            <a:r>
              <a:rPr lang="en-US" sz="2800" baseline="0" dirty="0">
                <a:solidFill>
                  <a:schemeClr val="accent4">
                    <a:lumMod val="75000"/>
                  </a:schemeClr>
                </a:solidFill>
              </a:rPr>
              <a:t> application)</a:t>
            </a:r>
          </a:p>
        </p:txBody>
      </p:sp>
      <p:sp>
        <p:nvSpPr>
          <p:cNvPr id="4" name="Rectangle 3">
            <a:extLst>
              <a:ext uri="{FF2B5EF4-FFF2-40B4-BE49-F238E27FC236}">
                <a16:creationId xmlns:a16="http://schemas.microsoft.com/office/drawing/2014/main" id="{B6BCA535-78B1-53CB-FD89-6472C4486C69}"/>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1FC8D0-EF2C-0676-DF81-A5D78E810B22}"/>
              </a:ext>
            </a:extLst>
          </p:cNvPr>
          <p:cNvPicPr>
            <a:picLocks noChangeAspect="1"/>
          </p:cNvPicPr>
          <p:nvPr/>
        </p:nvPicPr>
        <p:blipFill>
          <a:blip r:embed="rId3"/>
          <a:stretch>
            <a:fillRect/>
          </a:stretch>
        </p:blipFill>
        <p:spPr>
          <a:xfrm>
            <a:off x="1528762" y="1129859"/>
            <a:ext cx="9058275" cy="5709458"/>
          </a:xfrm>
          <a:prstGeom prst="rect">
            <a:avLst/>
          </a:prstGeom>
        </p:spPr>
      </p:pic>
    </p:spTree>
    <p:extLst>
      <p:ext uri="{BB962C8B-B14F-4D97-AF65-F5344CB8AC3E}">
        <p14:creationId xmlns:p14="http://schemas.microsoft.com/office/powerpoint/2010/main" val="1564522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12</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239972" y="136525"/>
            <a:ext cx="11723428" cy="1077218"/>
          </a:xfrm>
          <a:prstGeom prst="rect">
            <a:avLst/>
          </a:prstGeom>
          <a:noFill/>
        </p:spPr>
        <p:txBody>
          <a:bodyPr wrap="square">
            <a:spAutoFit/>
          </a:bodyPr>
          <a:lstStyle/>
          <a:p>
            <a:r>
              <a:rPr lang="en-US" sz="3600" dirty="0">
                <a:solidFill>
                  <a:schemeClr val="accent4">
                    <a:lumMod val="75000"/>
                  </a:schemeClr>
                </a:solidFill>
              </a:rPr>
              <a:t>SMART on </a:t>
            </a:r>
            <a:r>
              <a:rPr lang="en-US" sz="3600" dirty="0" err="1">
                <a:solidFill>
                  <a:schemeClr val="accent4">
                    <a:lumMod val="75000"/>
                  </a:schemeClr>
                </a:solidFill>
              </a:rPr>
              <a:t>FHIR</a:t>
            </a:r>
            <a:r>
              <a:rPr lang="en-US" sz="3600" dirty="0">
                <a:solidFill>
                  <a:schemeClr val="accent4">
                    <a:lumMod val="75000"/>
                  </a:schemeClr>
                </a:solidFill>
              </a:rPr>
              <a:t> Workflow</a:t>
            </a:r>
          </a:p>
          <a:p>
            <a:r>
              <a:rPr lang="en-US" sz="2800" dirty="0">
                <a:solidFill>
                  <a:schemeClr val="accent4">
                    <a:lumMod val="75000"/>
                  </a:schemeClr>
                </a:solidFill>
              </a:rPr>
              <a:t>Our web application has now been called and retrieved data from the </a:t>
            </a:r>
            <a:r>
              <a:rPr lang="en-US" sz="2800" dirty="0" err="1">
                <a:solidFill>
                  <a:schemeClr val="accent4">
                    <a:lumMod val="75000"/>
                  </a:schemeClr>
                </a:solidFill>
              </a:rPr>
              <a:t>EMR</a:t>
            </a:r>
            <a:endParaRPr lang="en-US" sz="2800" baseline="0" dirty="0">
              <a:solidFill>
                <a:schemeClr val="accent4">
                  <a:lumMod val="75000"/>
                </a:schemeClr>
              </a:solidFill>
            </a:endParaRPr>
          </a:p>
        </p:txBody>
      </p:sp>
      <p:sp>
        <p:nvSpPr>
          <p:cNvPr id="4" name="Rectangle 3">
            <a:extLst>
              <a:ext uri="{FF2B5EF4-FFF2-40B4-BE49-F238E27FC236}">
                <a16:creationId xmlns:a16="http://schemas.microsoft.com/office/drawing/2014/main" id="{B6BCA535-78B1-53CB-FD89-6472C4486C69}"/>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CB1607A-0F37-C0F1-98B3-2EBA97FD2C78}"/>
              </a:ext>
            </a:extLst>
          </p:cNvPr>
          <p:cNvPicPr>
            <a:picLocks noChangeAspect="1"/>
          </p:cNvPicPr>
          <p:nvPr/>
        </p:nvPicPr>
        <p:blipFill>
          <a:blip r:embed="rId3"/>
          <a:stretch>
            <a:fillRect/>
          </a:stretch>
        </p:blipFill>
        <p:spPr>
          <a:xfrm>
            <a:off x="2465842" y="1154326"/>
            <a:ext cx="7184116" cy="5562600"/>
          </a:xfrm>
          <a:prstGeom prst="rect">
            <a:avLst/>
          </a:prstGeom>
        </p:spPr>
      </p:pic>
    </p:spTree>
    <p:extLst>
      <p:ext uri="{BB962C8B-B14F-4D97-AF65-F5344CB8AC3E}">
        <p14:creationId xmlns:p14="http://schemas.microsoft.com/office/powerpoint/2010/main" val="1231519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13</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239972" y="136525"/>
            <a:ext cx="11723428" cy="1077218"/>
          </a:xfrm>
          <a:prstGeom prst="rect">
            <a:avLst/>
          </a:prstGeom>
          <a:noFill/>
        </p:spPr>
        <p:txBody>
          <a:bodyPr wrap="square">
            <a:spAutoFit/>
          </a:bodyPr>
          <a:lstStyle/>
          <a:p>
            <a:r>
              <a:rPr lang="en-US" sz="3600" dirty="0">
                <a:solidFill>
                  <a:schemeClr val="accent4">
                    <a:lumMod val="75000"/>
                  </a:schemeClr>
                </a:solidFill>
              </a:rPr>
              <a:t>SMART on </a:t>
            </a:r>
            <a:r>
              <a:rPr lang="en-US" sz="3600" dirty="0" err="1">
                <a:solidFill>
                  <a:schemeClr val="accent4">
                    <a:lumMod val="75000"/>
                  </a:schemeClr>
                </a:solidFill>
              </a:rPr>
              <a:t>FHIR</a:t>
            </a:r>
            <a:r>
              <a:rPr lang="en-US" sz="3600" dirty="0">
                <a:solidFill>
                  <a:schemeClr val="accent4">
                    <a:lumMod val="75000"/>
                  </a:schemeClr>
                </a:solidFill>
              </a:rPr>
              <a:t> Workflow</a:t>
            </a:r>
          </a:p>
          <a:p>
            <a:r>
              <a:rPr lang="en-US" sz="2800" baseline="0" dirty="0">
                <a:solidFill>
                  <a:schemeClr val="accent4">
                    <a:lumMod val="75000"/>
                  </a:schemeClr>
                </a:solidFill>
              </a:rPr>
              <a:t>How it all works: The SMART on </a:t>
            </a:r>
            <a:r>
              <a:rPr lang="en-US" sz="2800" baseline="0" dirty="0" err="1">
                <a:solidFill>
                  <a:schemeClr val="accent4">
                    <a:lumMod val="75000"/>
                  </a:schemeClr>
                </a:solidFill>
              </a:rPr>
              <a:t>FHIR</a:t>
            </a:r>
            <a:r>
              <a:rPr lang="en-US" sz="2800" baseline="0" dirty="0">
                <a:solidFill>
                  <a:schemeClr val="accent4">
                    <a:lumMod val="75000"/>
                  </a:schemeClr>
                </a:solidFill>
              </a:rPr>
              <a:t> examples application</a:t>
            </a:r>
          </a:p>
        </p:txBody>
      </p:sp>
      <p:sp>
        <p:nvSpPr>
          <p:cNvPr id="4" name="Rectangle 3">
            <a:extLst>
              <a:ext uri="{FF2B5EF4-FFF2-40B4-BE49-F238E27FC236}">
                <a16:creationId xmlns:a16="http://schemas.microsoft.com/office/drawing/2014/main" id="{B6BCA535-78B1-53CB-FD89-6472C4486C69}"/>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F94AB5-7024-88EA-8DDE-90D943B53EF9}"/>
              </a:ext>
            </a:extLst>
          </p:cNvPr>
          <p:cNvPicPr>
            <a:picLocks noChangeAspect="1"/>
          </p:cNvPicPr>
          <p:nvPr/>
        </p:nvPicPr>
        <p:blipFill>
          <a:blip r:embed="rId3"/>
          <a:stretch>
            <a:fillRect/>
          </a:stretch>
        </p:blipFill>
        <p:spPr>
          <a:xfrm>
            <a:off x="2720253" y="1213743"/>
            <a:ext cx="6751494" cy="4856528"/>
          </a:xfrm>
          <a:prstGeom prst="rect">
            <a:avLst/>
          </a:prstGeom>
        </p:spPr>
      </p:pic>
      <p:sp>
        <p:nvSpPr>
          <p:cNvPr id="8" name="TextBox 7">
            <a:extLst>
              <a:ext uri="{FF2B5EF4-FFF2-40B4-BE49-F238E27FC236}">
                <a16:creationId xmlns:a16="http://schemas.microsoft.com/office/drawing/2014/main" id="{323586EB-B54B-595A-99A7-2AC328A685D1}"/>
              </a:ext>
            </a:extLst>
          </p:cNvPr>
          <p:cNvSpPr txBox="1"/>
          <p:nvPr/>
        </p:nvSpPr>
        <p:spPr>
          <a:xfrm>
            <a:off x="239972" y="6135469"/>
            <a:ext cx="11723428" cy="646331"/>
          </a:xfrm>
          <a:prstGeom prst="rect">
            <a:avLst/>
          </a:prstGeom>
          <a:noFill/>
        </p:spPr>
        <p:txBody>
          <a:bodyPr wrap="square" rtlCol="0">
            <a:spAutoFit/>
          </a:bodyPr>
          <a:lstStyle/>
          <a:p>
            <a:r>
              <a:rPr lang="en-US" dirty="0" err="1"/>
              <a:t>Github</a:t>
            </a:r>
            <a:r>
              <a:rPr lang="en-US" dirty="0"/>
              <a:t> URL: </a:t>
            </a:r>
            <a:r>
              <a:rPr lang="en-US" dirty="0">
                <a:hlinkClick r:id="rId4"/>
              </a:rPr>
              <a:t>https://github.com/NACHC-CAD/smart-on-fhir-examples</a:t>
            </a:r>
            <a:r>
              <a:rPr lang="en-US" dirty="0"/>
              <a:t> </a:t>
            </a:r>
          </a:p>
          <a:p>
            <a:r>
              <a:rPr lang="en-US" dirty="0"/>
              <a:t>Documentation: </a:t>
            </a:r>
            <a:r>
              <a:rPr lang="en-US" dirty="0">
                <a:hlinkClick r:id="rId5"/>
              </a:rPr>
              <a:t>https://nachc-cad.github.io/smart-on-fhir-examples/</a:t>
            </a:r>
            <a:r>
              <a:rPr lang="en-US" dirty="0"/>
              <a:t> </a:t>
            </a:r>
          </a:p>
        </p:txBody>
      </p:sp>
    </p:spTree>
    <p:extLst>
      <p:ext uri="{BB962C8B-B14F-4D97-AF65-F5344CB8AC3E}">
        <p14:creationId xmlns:p14="http://schemas.microsoft.com/office/powerpoint/2010/main" val="3300226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14</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239972" y="136525"/>
            <a:ext cx="11723428" cy="1077218"/>
          </a:xfrm>
          <a:prstGeom prst="rect">
            <a:avLst/>
          </a:prstGeom>
          <a:noFill/>
        </p:spPr>
        <p:txBody>
          <a:bodyPr wrap="square">
            <a:spAutoFit/>
          </a:bodyPr>
          <a:lstStyle/>
          <a:p>
            <a:r>
              <a:rPr lang="en-US" sz="3600" dirty="0">
                <a:solidFill>
                  <a:schemeClr val="accent4">
                    <a:lumMod val="75000"/>
                  </a:schemeClr>
                </a:solidFill>
              </a:rPr>
              <a:t>SMART on </a:t>
            </a:r>
            <a:r>
              <a:rPr lang="en-US" sz="3600" dirty="0" err="1">
                <a:solidFill>
                  <a:schemeClr val="accent4">
                    <a:lumMod val="75000"/>
                  </a:schemeClr>
                </a:solidFill>
              </a:rPr>
              <a:t>FHIR</a:t>
            </a:r>
            <a:r>
              <a:rPr lang="en-US" sz="3600" dirty="0">
                <a:solidFill>
                  <a:schemeClr val="accent4">
                    <a:lumMod val="75000"/>
                  </a:schemeClr>
                </a:solidFill>
              </a:rPr>
              <a:t> Workflow</a:t>
            </a:r>
          </a:p>
          <a:p>
            <a:r>
              <a:rPr lang="en-US" sz="2800" baseline="0" dirty="0">
                <a:solidFill>
                  <a:schemeClr val="accent4">
                    <a:lumMod val="75000"/>
                  </a:schemeClr>
                </a:solidFill>
              </a:rPr>
              <a:t>The launch web page (this is the page we registered with the </a:t>
            </a:r>
            <a:r>
              <a:rPr lang="en-US" sz="2800" baseline="0" dirty="0" err="1">
                <a:solidFill>
                  <a:schemeClr val="accent4">
                    <a:lumMod val="75000"/>
                  </a:schemeClr>
                </a:solidFill>
              </a:rPr>
              <a:t>EMR</a:t>
            </a:r>
            <a:r>
              <a:rPr lang="en-US" sz="2800" baseline="0" dirty="0">
                <a:solidFill>
                  <a:schemeClr val="accent4">
                    <a:lumMod val="75000"/>
                  </a:schemeClr>
                </a:solidFill>
              </a:rPr>
              <a:t>)</a:t>
            </a:r>
          </a:p>
        </p:txBody>
      </p:sp>
      <p:sp>
        <p:nvSpPr>
          <p:cNvPr id="4" name="Rectangle 3">
            <a:extLst>
              <a:ext uri="{FF2B5EF4-FFF2-40B4-BE49-F238E27FC236}">
                <a16:creationId xmlns:a16="http://schemas.microsoft.com/office/drawing/2014/main" id="{B6BCA535-78B1-53CB-FD89-6472C4486C69}"/>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1692DC4-FD33-FC42-528E-5A5607D028BD}"/>
              </a:ext>
            </a:extLst>
          </p:cNvPr>
          <p:cNvPicPr>
            <a:picLocks noChangeAspect="1"/>
          </p:cNvPicPr>
          <p:nvPr/>
        </p:nvPicPr>
        <p:blipFill>
          <a:blip r:embed="rId3"/>
          <a:stretch>
            <a:fillRect/>
          </a:stretch>
        </p:blipFill>
        <p:spPr>
          <a:xfrm>
            <a:off x="457200" y="1428750"/>
            <a:ext cx="11277600" cy="3600450"/>
          </a:xfrm>
          <a:prstGeom prst="rect">
            <a:avLst/>
          </a:prstGeom>
          <a:ln w="50800">
            <a:solidFill>
              <a:schemeClr val="bg1">
                <a:lumMod val="65000"/>
              </a:schemeClr>
            </a:solidFill>
          </a:ln>
        </p:spPr>
      </p:pic>
      <p:sp>
        <p:nvSpPr>
          <p:cNvPr id="13" name="TextBox 12">
            <a:extLst>
              <a:ext uri="{FF2B5EF4-FFF2-40B4-BE49-F238E27FC236}">
                <a16:creationId xmlns:a16="http://schemas.microsoft.com/office/drawing/2014/main" id="{241BE1F5-5730-CEB3-090E-E5807EB17A74}"/>
              </a:ext>
            </a:extLst>
          </p:cNvPr>
          <p:cNvSpPr txBox="1"/>
          <p:nvPr/>
        </p:nvSpPr>
        <p:spPr>
          <a:xfrm>
            <a:off x="1066800" y="5338583"/>
            <a:ext cx="10820400" cy="1200329"/>
          </a:xfrm>
          <a:prstGeom prst="rect">
            <a:avLst/>
          </a:prstGeom>
          <a:noFill/>
        </p:spPr>
        <p:txBody>
          <a:bodyPr wrap="square">
            <a:spAutoFit/>
          </a:bodyPr>
          <a:lstStyle/>
          <a:p>
            <a:pPr marL="171450" indent="-171450">
              <a:buFont typeface="Arial" panose="020B0604020202020204" pitchFamily="34" charset="0"/>
              <a:buChar char="•"/>
            </a:pPr>
            <a:r>
              <a:rPr lang="en-US" dirty="0">
                <a:solidFill>
                  <a:schemeClr val="tx1">
                    <a:lumMod val="65000"/>
                    <a:lumOff val="35000"/>
                  </a:schemeClr>
                </a:solidFill>
              </a:rPr>
              <a:t>The launch page is very simple</a:t>
            </a:r>
          </a:p>
          <a:p>
            <a:pPr marL="628650" lvl="1" indent="-171450">
              <a:buFont typeface="Arial" panose="020B0604020202020204" pitchFamily="34" charset="0"/>
              <a:buChar char="•"/>
            </a:pPr>
            <a:r>
              <a:rPr lang="en-US" dirty="0">
                <a:solidFill>
                  <a:schemeClr val="tx1">
                    <a:lumMod val="65000"/>
                    <a:lumOff val="35000"/>
                  </a:schemeClr>
                </a:solidFill>
              </a:rPr>
              <a:t>It just sends an authentication request back to the </a:t>
            </a:r>
            <a:r>
              <a:rPr lang="en-US" dirty="0" err="1">
                <a:solidFill>
                  <a:schemeClr val="tx1">
                    <a:lumMod val="65000"/>
                    <a:lumOff val="35000"/>
                  </a:schemeClr>
                </a:solidFill>
              </a:rPr>
              <a:t>EMR</a:t>
            </a:r>
            <a:r>
              <a:rPr lang="en-US" dirty="0">
                <a:solidFill>
                  <a:schemeClr val="tx1">
                    <a:lumMod val="65000"/>
                    <a:lumOff val="35000"/>
                  </a:schemeClr>
                </a:solidFill>
              </a:rPr>
              <a:t> using the SMART on </a:t>
            </a:r>
            <a:r>
              <a:rPr lang="en-US" dirty="0" err="1">
                <a:solidFill>
                  <a:schemeClr val="tx1">
                    <a:lumMod val="65000"/>
                    <a:lumOff val="35000"/>
                  </a:schemeClr>
                </a:solidFill>
              </a:rPr>
              <a:t>FHIR</a:t>
            </a:r>
            <a:r>
              <a:rPr lang="en-US" dirty="0">
                <a:solidFill>
                  <a:schemeClr val="tx1">
                    <a:lumMod val="65000"/>
                    <a:lumOff val="35000"/>
                  </a:schemeClr>
                </a:solidFill>
              </a:rPr>
              <a:t> API as shown here</a:t>
            </a:r>
          </a:p>
          <a:p>
            <a:pPr marL="628650" lvl="1" indent="-171450">
              <a:buFont typeface="Arial" panose="020B0604020202020204" pitchFamily="34" charset="0"/>
              <a:buChar char="•"/>
            </a:pPr>
            <a:r>
              <a:rPr lang="en-US" dirty="0">
                <a:solidFill>
                  <a:schemeClr val="tx1">
                    <a:lumMod val="65000"/>
                    <a:lumOff val="35000"/>
                  </a:schemeClr>
                </a:solidFill>
              </a:rPr>
              <a:t>When the </a:t>
            </a:r>
            <a:r>
              <a:rPr lang="en-US" dirty="0" err="1">
                <a:solidFill>
                  <a:schemeClr val="tx1">
                    <a:lumMod val="65000"/>
                    <a:lumOff val="35000"/>
                  </a:schemeClr>
                </a:solidFill>
              </a:rPr>
              <a:t>EMR</a:t>
            </a:r>
            <a:r>
              <a:rPr lang="en-US" dirty="0">
                <a:solidFill>
                  <a:schemeClr val="tx1">
                    <a:lumMod val="65000"/>
                    <a:lumOff val="35000"/>
                  </a:schemeClr>
                </a:solidFill>
              </a:rPr>
              <a:t> gets the authentication request the application will redirect to the index page of the application if the authentication request is valid (the index page is shown on the next slide)</a:t>
            </a:r>
          </a:p>
        </p:txBody>
      </p:sp>
    </p:spTree>
    <p:extLst>
      <p:ext uri="{BB962C8B-B14F-4D97-AF65-F5344CB8AC3E}">
        <p14:creationId xmlns:p14="http://schemas.microsoft.com/office/powerpoint/2010/main" val="239632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15</a:t>
            </a:fld>
            <a:endParaRPr lang="en-US" dirty="0">
              <a:solidFill>
                <a:schemeClr val="tx2"/>
              </a:solidFill>
            </a:endParaRPr>
          </a:p>
        </p:txBody>
      </p:sp>
      <p:sp>
        <p:nvSpPr>
          <p:cNvPr id="4" name="Rectangle 3">
            <a:extLst>
              <a:ext uri="{FF2B5EF4-FFF2-40B4-BE49-F238E27FC236}">
                <a16:creationId xmlns:a16="http://schemas.microsoft.com/office/drawing/2014/main" id="{B6BCA535-78B1-53CB-FD89-6472C4486C69}"/>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79AA8BC-4613-07EE-B832-959C3F2F77F1}"/>
              </a:ext>
            </a:extLst>
          </p:cNvPr>
          <p:cNvPicPr>
            <a:picLocks noChangeAspect="1"/>
          </p:cNvPicPr>
          <p:nvPr/>
        </p:nvPicPr>
        <p:blipFill>
          <a:blip r:embed="rId3"/>
          <a:stretch>
            <a:fillRect/>
          </a:stretch>
        </p:blipFill>
        <p:spPr>
          <a:xfrm>
            <a:off x="0" y="66675"/>
            <a:ext cx="10677525" cy="6724650"/>
          </a:xfrm>
          <a:prstGeom prst="rect">
            <a:avLst/>
          </a:prstGeom>
        </p:spPr>
      </p:pic>
      <p:sp>
        <p:nvSpPr>
          <p:cNvPr id="6" name="TextBox 5">
            <a:extLst>
              <a:ext uri="{FF2B5EF4-FFF2-40B4-BE49-F238E27FC236}">
                <a16:creationId xmlns:a16="http://schemas.microsoft.com/office/drawing/2014/main" id="{8A66C4BD-EB60-EB4E-DC47-5405E24038A4}"/>
              </a:ext>
            </a:extLst>
          </p:cNvPr>
          <p:cNvSpPr txBox="1"/>
          <p:nvPr/>
        </p:nvSpPr>
        <p:spPr>
          <a:xfrm>
            <a:off x="4724400" y="76247"/>
            <a:ext cx="7239000" cy="830997"/>
          </a:xfrm>
          <a:prstGeom prst="rect">
            <a:avLst/>
          </a:prstGeom>
          <a:noFill/>
        </p:spPr>
        <p:txBody>
          <a:bodyPr wrap="square">
            <a:spAutoFit/>
          </a:bodyPr>
          <a:lstStyle/>
          <a:p>
            <a:r>
              <a:rPr lang="en-US" sz="2800" dirty="0">
                <a:solidFill>
                  <a:schemeClr val="accent4">
                    <a:lumMod val="75000"/>
                  </a:schemeClr>
                </a:solidFill>
              </a:rPr>
              <a:t>SMART on </a:t>
            </a:r>
            <a:r>
              <a:rPr lang="en-US" sz="2800" dirty="0" err="1">
                <a:solidFill>
                  <a:schemeClr val="accent4">
                    <a:lumMod val="75000"/>
                  </a:schemeClr>
                </a:solidFill>
              </a:rPr>
              <a:t>FHIR</a:t>
            </a:r>
            <a:r>
              <a:rPr lang="en-US" sz="2800" dirty="0">
                <a:solidFill>
                  <a:schemeClr val="accent4">
                    <a:lumMod val="75000"/>
                  </a:schemeClr>
                </a:solidFill>
              </a:rPr>
              <a:t> Workflow</a:t>
            </a:r>
          </a:p>
          <a:p>
            <a:r>
              <a:rPr lang="en-US" sz="2000" baseline="0" dirty="0">
                <a:solidFill>
                  <a:schemeClr val="accent4">
                    <a:lumMod val="75000"/>
                  </a:schemeClr>
                </a:solidFill>
              </a:rPr>
              <a:t>The index web page (this is the starting point of our business logic)</a:t>
            </a:r>
          </a:p>
        </p:txBody>
      </p:sp>
    </p:spTree>
    <p:extLst>
      <p:ext uri="{BB962C8B-B14F-4D97-AF65-F5344CB8AC3E}">
        <p14:creationId xmlns:p14="http://schemas.microsoft.com/office/powerpoint/2010/main" val="1150813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16</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646331"/>
          </a:xfrm>
          <a:prstGeom prst="rect">
            <a:avLst/>
          </a:prstGeom>
          <a:noFill/>
        </p:spPr>
        <p:txBody>
          <a:bodyPr wrap="square">
            <a:spAutoFit/>
          </a:bodyPr>
          <a:lstStyle/>
          <a:p>
            <a:r>
              <a:rPr lang="en-US" sz="3600" dirty="0">
                <a:solidFill>
                  <a:schemeClr val="accent4">
                    <a:lumMod val="75000"/>
                  </a:schemeClr>
                </a:solidFill>
              </a:rPr>
              <a:t>Summary</a:t>
            </a:r>
          </a:p>
        </p:txBody>
      </p:sp>
      <p:sp>
        <p:nvSpPr>
          <p:cNvPr id="5" name="TextBox 4">
            <a:extLst>
              <a:ext uri="{FF2B5EF4-FFF2-40B4-BE49-F238E27FC236}">
                <a16:creationId xmlns:a16="http://schemas.microsoft.com/office/drawing/2014/main" id="{4C9534DC-754B-C15D-CEDA-8B9A6F8A0571}"/>
              </a:ext>
            </a:extLst>
          </p:cNvPr>
          <p:cNvSpPr txBox="1"/>
          <p:nvPr/>
        </p:nvSpPr>
        <p:spPr>
          <a:xfrm>
            <a:off x="533400" y="1043731"/>
            <a:ext cx="10820400" cy="4524315"/>
          </a:xfrm>
          <a:prstGeom prst="rect">
            <a:avLst/>
          </a:prstGeom>
          <a:noFill/>
        </p:spPr>
        <p:txBody>
          <a:bodyPr wrap="square">
            <a:spAutoFit/>
          </a:bodyPr>
          <a:lstStyle/>
          <a:p>
            <a:r>
              <a:rPr lang="en-US" sz="3200" dirty="0">
                <a:solidFill>
                  <a:schemeClr val="accent4">
                    <a:lumMod val="75000"/>
                  </a:schemeClr>
                </a:solidFill>
              </a:rPr>
              <a:t>This</a:t>
            </a:r>
            <a:r>
              <a:rPr lang="en-US" sz="3200" baseline="0" dirty="0">
                <a:solidFill>
                  <a:schemeClr val="accent4">
                    <a:lumMod val="75000"/>
                  </a:schemeClr>
                </a:solidFill>
              </a:rPr>
              <a:t> </a:t>
            </a:r>
            <a:r>
              <a:rPr lang="en-US" sz="3200" dirty="0">
                <a:solidFill>
                  <a:schemeClr val="accent4">
                    <a:lumMod val="75000"/>
                  </a:schemeClr>
                </a:solidFill>
              </a:rPr>
              <a:t>concludes our</a:t>
            </a:r>
            <a:r>
              <a:rPr lang="en-US" sz="3200" baseline="0" dirty="0">
                <a:solidFill>
                  <a:schemeClr val="accent4">
                    <a:lumMod val="75000"/>
                  </a:schemeClr>
                </a:solidFill>
              </a:rPr>
              <a:t> introduction to SMART on </a:t>
            </a:r>
            <a:r>
              <a:rPr lang="en-US" sz="3200" baseline="0" dirty="0" err="1">
                <a:solidFill>
                  <a:schemeClr val="accent4">
                    <a:lumMod val="75000"/>
                  </a:schemeClr>
                </a:solidFill>
              </a:rPr>
              <a:t>FHIR</a:t>
            </a:r>
            <a:r>
              <a:rPr lang="en-US" sz="3200" baseline="0" dirty="0">
                <a:solidFill>
                  <a:schemeClr val="accent4">
                    <a:lumMod val="75000"/>
                  </a:schemeClr>
                </a:solidFill>
              </a:rPr>
              <a:t> application architecture</a:t>
            </a:r>
          </a:p>
          <a:p>
            <a:endParaRPr lang="en-US" sz="1200" dirty="0">
              <a:solidFill>
                <a:schemeClr val="accent4">
                  <a:lumMod val="75000"/>
                </a:schemeClr>
              </a:solidFill>
            </a:endParaRPr>
          </a:p>
          <a:p>
            <a:r>
              <a:rPr lang="en-US" sz="3200" baseline="0" dirty="0">
                <a:solidFill>
                  <a:schemeClr val="accent4">
                    <a:lumMod val="75000"/>
                  </a:schemeClr>
                </a:solidFill>
              </a:rPr>
              <a:t>What we’ve learned</a:t>
            </a:r>
          </a:p>
          <a:p>
            <a:endParaRPr lang="en-US" sz="1200" baseline="0" dirty="0">
              <a:solidFill>
                <a:schemeClr val="tx1">
                  <a:lumMod val="65000"/>
                  <a:lumOff val="35000"/>
                </a:schemeClr>
              </a:solidFill>
            </a:endParaRPr>
          </a:p>
          <a:p>
            <a:pPr marL="285750" indent="-285750">
              <a:buFont typeface="Arial" panose="020B0604020202020204" pitchFamily="34" charset="0"/>
              <a:buChar char="•"/>
            </a:pPr>
            <a:r>
              <a:rPr lang="en-US" sz="2400" dirty="0">
                <a:solidFill>
                  <a:schemeClr val="tx1">
                    <a:lumMod val="65000"/>
                    <a:lumOff val="35000"/>
                  </a:schemeClr>
                </a:solidFill>
              </a:rPr>
              <a:t>We’ve gained an understanding of</a:t>
            </a:r>
            <a:r>
              <a:rPr lang="en-US" sz="2400" baseline="0" dirty="0">
                <a:solidFill>
                  <a:schemeClr val="tx1">
                    <a:lumMod val="65000"/>
                    <a:lumOff val="35000"/>
                  </a:schemeClr>
                </a:solidFill>
              </a:rPr>
              <a:t> the components and the architecture of a SMART on </a:t>
            </a:r>
            <a:r>
              <a:rPr lang="en-US" sz="2400" baseline="0" dirty="0" err="1">
                <a:solidFill>
                  <a:schemeClr val="tx1">
                    <a:lumMod val="65000"/>
                    <a:lumOff val="35000"/>
                  </a:schemeClr>
                </a:solidFill>
              </a:rPr>
              <a:t>FHIR</a:t>
            </a:r>
            <a:r>
              <a:rPr lang="en-US" sz="2400" baseline="0" dirty="0">
                <a:solidFill>
                  <a:schemeClr val="tx1">
                    <a:lumMod val="65000"/>
                    <a:lumOff val="35000"/>
                  </a:schemeClr>
                </a:solidFill>
              </a:rPr>
              <a:t> application that is launched from an </a:t>
            </a:r>
            <a:r>
              <a:rPr lang="en-US" sz="2400" baseline="0" dirty="0" err="1">
                <a:solidFill>
                  <a:schemeClr val="tx1">
                    <a:lumMod val="65000"/>
                    <a:lumOff val="35000"/>
                  </a:schemeClr>
                </a:solidFill>
              </a:rPr>
              <a:t>EMR</a:t>
            </a:r>
            <a:r>
              <a:rPr lang="en-US" sz="2400" baseline="0" dirty="0">
                <a:solidFill>
                  <a:schemeClr val="tx1">
                    <a:lumMod val="65000"/>
                    <a:lumOff val="35000"/>
                  </a:schemeClr>
                </a:solidFill>
              </a:rPr>
              <a:t> using an example application and the </a:t>
            </a:r>
            <a:r>
              <a:rPr lang="en-US" sz="2400" baseline="0" dirty="0" err="1">
                <a:solidFill>
                  <a:schemeClr val="tx1">
                    <a:lumMod val="65000"/>
                    <a:lumOff val="35000"/>
                  </a:schemeClr>
                </a:solidFill>
              </a:rPr>
              <a:t>SmartHealthIt</a:t>
            </a:r>
            <a:r>
              <a:rPr lang="en-US" sz="2400" baseline="0" dirty="0">
                <a:solidFill>
                  <a:schemeClr val="tx1">
                    <a:lumMod val="65000"/>
                    <a:lumOff val="35000"/>
                  </a:schemeClr>
                </a:solidFill>
              </a:rPr>
              <a:t> sandbox </a:t>
            </a:r>
          </a:p>
          <a:p>
            <a:pPr marL="285750" indent="-285750">
              <a:buFont typeface="Arial" panose="020B0604020202020204" pitchFamily="34" charset="0"/>
              <a:buChar char="•"/>
            </a:pPr>
            <a:r>
              <a:rPr lang="en-US" sz="2400" dirty="0">
                <a:solidFill>
                  <a:schemeClr val="tx1">
                    <a:lumMod val="65000"/>
                    <a:lumOff val="35000"/>
                  </a:schemeClr>
                </a:solidFill>
              </a:rPr>
              <a:t>The work-flow of a typical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launched from an </a:t>
            </a:r>
            <a:r>
              <a:rPr lang="en-US" sz="2400" dirty="0" err="1">
                <a:solidFill>
                  <a:schemeClr val="tx1">
                    <a:lumMod val="65000"/>
                    <a:lumOff val="35000"/>
                  </a:schemeClr>
                </a:solidFill>
              </a:rPr>
              <a:t>EMR</a:t>
            </a:r>
            <a:endParaRPr lang="en-US" sz="2400" dirty="0">
              <a:solidFill>
                <a:schemeClr val="tx1">
                  <a:lumMod val="65000"/>
                  <a:lumOff val="35000"/>
                </a:schemeClr>
              </a:solidFill>
            </a:endParaRPr>
          </a:p>
          <a:p>
            <a:pPr marL="285750" indent="-285750">
              <a:buFont typeface="Arial" panose="020B0604020202020204" pitchFamily="34" charset="0"/>
              <a:buChar char="•"/>
            </a:pPr>
            <a:r>
              <a:rPr lang="en-US" sz="2400" baseline="0" dirty="0">
                <a:solidFill>
                  <a:schemeClr val="tx1">
                    <a:lumMod val="65000"/>
                    <a:lumOff val="35000"/>
                  </a:schemeClr>
                </a:solidFill>
              </a:rPr>
              <a:t>What the code in an e</a:t>
            </a:r>
            <a:r>
              <a:rPr lang="en-US" sz="2400" dirty="0">
                <a:solidFill>
                  <a:schemeClr val="tx1">
                    <a:lumMod val="65000"/>
                    <a:lumOff val="35000"/>
                  </a:schemeClr>
                </a:solidFill>
              </a:rPr>
              <a:t>xample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does to enable a SMART on </a:t>
            </a:r>
            <a:r>
              <a:rPr lang="en-US" sz="2400" dirty="0" err="1">
                <a:solidFill>
                  <a:schemeClr val="tx1">
                    <a:lumMod val="65000"/>
                    <a:lumOff val="35000"/>
                  </a:schemeClr>
                </a:solidFill>
              </a:rPr>
              <a:t>FHIR</a:t>
            </a:r>
            <a:r>
              <a:rPr lang="en-US" sz="2400" dirty="0">
                <a:solidFill>
                  <a:schemeClr val="tx1">
                    <a:lumMod val="65000"/>
                    <a:lumOff val="35000"/>
                  </a:schemeClr>
                </a:solidFill>
              </a:rPr>
              <a:t> launch from and </a:t>
            </a:r>
            <a:r>
              <a:rPr lang="en-US" sz="2400" dirty="0" err="1">
                <a:solidFill>
                  <a:schemeClr val="tx1">
                    <a:lumMod val="65000"/>
                    <a:lumOff val="35000"/>
                  </a:schemeClr>
                </a:solidFill>
              </a:rPr>
              <a:t>EMR</a:t>
            </a:r>
            <a:r>
              <a:rPr lang="en-US" sz="2400" dirty="0">
                <a:solidFill>
                  <a:schemeClr val="tx1">
                    <a:lumMod val="65000"/>
                    <a:lumOff val="35000"/>
                  </a:schemeClr>
                </a:solidFill>
              </a:rPr>
              <a:t> and use the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API to interact with that </a:t>
            </a:r>
            <a:r>
              <a:rPr lang="en-US" sz="2400" dirty="0" err="1">
                <a:solidFill>
                  <a:schemeClr val="tx1">
                    <a:lumMod val="65000"/>
                    <a:lumOff val="35000"/>
                  </a:schemeClr>
                </a:solidFill>
              </a:rPr>
              <a:t>EMR</a:t>
            </a:r>
            <a:r>
              <a:rPr lang="en-US" sz="2400" dirty="0">
                <a:solidFill>
                  <a:schemeClr val="tx1">
                    <a:lumMod val="65000"/>
                    <a:lumOff val="35000"/>
                  </a:schemeClr>
                </a:solidFill>
              </a:rPr>
              <a:t> using </a:t>
            </a:r>
            <a:r>
              <a:rPr lang="en-US" sz="2400" dirty="0" err="1">
                <a:solidFill>
                  <a:schemeClr val="tx1">
                    <a:lumMod val="65000"/>
                    <a:lumOff val="35000"/>
                  </a:schemeClr>
                </a:solidFill>
              </a:rPr>
              <a:t>FHIR</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21346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17</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646331"/>
          </a:xfrm>
          <a:prstGeom prst="rect">
            <a:avLst/>
          </a:prstGeom>
          <a:noFill/>
        </p:spPr>
        <p:txBody>
          <a:bodyPr wrap="square">
            <a:spAutoFit/>
          </a:bodyPr>
          <a:lstStyle/>
          <a:p>
            <a:r>
              <a:rPr lang="en-US" sz="3600" dirty="0">
                <a:solidFill>
                  <a:schemeClr val="accent4">
                    <a:lumMod val="75000"/>
                  </a:schemeClr>
                </a:solidFill>
              </a:rPr>
              <a:t>Next Steps</a:t>
            </a:r>
          </a:p>
        </p:txBody>
      </p:sp>
      <p:sp>
        <p:nvSpPr>
          <p:cNvPr id="5" name="TextBox 4">
            <a:extLst>
              <a:ext uri="{FF2B5EF4-FFF2-40B4-BE49-F238E27FC236}">
                <a16:creationId xmlns:a16="http://schemas.microsoft.com/office/drawing/2014/main" id="{4C9534DC-754B-C15D-CEDA-8B9A6F8A0571}"/>
              </a:ext>
            </a:extLst>
          </p:cNvPr>
          <p:cNvSpPr txBox="1"/>
          <p:nvPr/>
        </p:nvSpPr>
        <p:spPr>
          <a:xfrm>
            <a:off x="533400" y="1049494"/>
            <a:ext cx="10820400" cy="2985433"/>
          </a:xfrm>
          <a:prstGeom prst="rect">
            <a:avLst/>
          </a:prstGeom>
          <a:noFill/>
        </p:spPr>
        <p:txBody>
          <a:bodyPr wrap="square">
            <a:spAutoFit/>
          </a:bodyPr>
          <a:lstStyle/>
          <a:p>
            <a:r>
              <a:rPr lang="en-US" sz="3200" baseline="0" dirty="0">
                <a:solidFill>
                  <a:schemeClr val="accent4">
                    <a:lumMod val="75000"/>
                  </a:schemeClr>
                </a:solidFill>
              </a:rPr>
              <a:t>Deploying a SMART on </a:t>
            </a:r>
            <a:r>
              <a:rPr lang="en-US" sz="3200" baseline="0" dirty="0" err="1">
                <a:solidFill>
                  <a:schemeClr val="accent4">
                    <a:lumMod val="75000"/>
                  </a:schemeClr>
                </a:solidFill>
              </a:rPr>
              <a:t>FHIR</a:t>
            </a:r>
            <a:r>
              <a:rPr lang="en-US" sz="3200" baseline="0" dirty="0">
                <a:solidFill>
                  <a:schemeClr val="accent4">
                    <a:lumMod val="75000"/>
                  </a:schemeClr>
                </a:solidFill>
              </a:rPr>
              <a:t> application to the Web</a:t>
            </a:r>
          </a:p>
          <a:p>
            <a:endParaRPr lang="en-US" sz="1200" baseline="0" dirty="0">
              <a:solidFill>
                <a:schemeClr val="tx1">
                  <a:lumMod val="65000"/>
                  <a:lumOff val="35000"/>
                </a:schemeClr>
              </a:solidFill>
            </a:endParaRPr>
          </a:p>
          <a:p>
            <a:pPr marL="285750" indent="-285750">
              <a:buFont typeface="Arial" panose="020B0604020202020204" pitchFamily="34" charset="0"/>
              <a:buChar char="•"/>
            </a:pPr>
            <a:r>
              <a:rPr lang="en-US" sz="2400" dirty="0">
                <a:solidFill>
                  <a:schemeClr val="tx1">
                    <a:lumMod val="65000"/>
                    <a:lumOff val="35000"/>
                  </a:schemeClr>
                </a:solidFill>
              </a:rPr>
              <a:t>The next presentation in this series is “Deploying a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to the Web Using AWS EC2</a:t>
            </a:r>
          </a:p>
          <a:p>
            <a:pPr marL="285750" indent="-285750">
              <a:buFont typeface="Arial" panose="020B0604020202020204" pitchFamily="34" charset="0"/>
              <a:buChar char="•"/>
            </a:pPr>
            <a:r>
              <a:rPr lang="en-US" sz="2400" dirty="0">
                <a:solidFill>
                  <a:schemeClr val="tx1">
                    <a:lumMod val="65000"/>
                    <a:lumOff val="35000"/>
                  </a:schemeClr>
                </a:solidFill>
              </a:rPr>
              <a:t>This tutorial will walk you through all of the steps required to set up a Java application server (</a:t>
            </a:r>
            <a:r>
              <a:rPr lang="en-US" sz="2400" dirty="0" err="1">
                <a:solidFill>
                  <a:schemeClr val="tx1">
                    <a:lumMod val="65000"/>
                    <a:lumOff val="35000"/>
                  </a:schemeClr>
                </a:solidFill>
              </a:rPr>
              <a:t>Wildfly</a:t>
            </a:r>
            <a:r>
              <a:rPr lang="en-US" sz="2400" dirty="0">
                <a:solidFill>
                  <a:schemeClr val="tx1">
                    <a:lumMod val="65000"/>
                    <a:lumOff val="35000"/>
                  </a:schemeClr>
                </a:solidFill>
              </a:rPr>
              <a:t>) and deploy a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to the web for public consumption using Amazon Web Services (AWS)</a:t>
            </a:r>
          </a:p>
          <a:p>
            <a:pPr marL="285750" indent="-285750">
              <a:buFont typeface="Arial" panose="020B0604020202020204" pitchFamily="34" charset="0"/>
              <a:buChar char="•"/>
            </a:pPr>
            <a:endParaRPr lang="en-US" sz="2400" dirty="0">
              <a:solidFill>
                <a:schemeClr val="tx1">
                  <a:lumMod val="65000"/>
                  <a:lumOff val="35000"/>
                </a:schemeClr>
              </a:solidFill>
            </a:endParaRPr>
          </a:p>
        </p:txBody>
      </p:sp>
    </p:spTree>
    <p:extLst>
      <p:ext uri="{BB962C8B-B14F-4D97-AF65-F5344CB8AC3E}">
        <p14:creationId xmlns:p14="http://schemas.microsoft.com/office/powerpoint/2010/main" val="2556184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18</a:t>
            </a:fld>
            <a:endParaRPr lang="en-US" dirty="0">
              <a:solidFill>
                <a:schemeClr val="tx2"/>
              </a:solidFill>
            </a:endParaRPr>
          </a:p>
        </p:txBody>
      </p:sp>
      <p:pic>
        <p:nvPicPr>
          <p:cNvPr id="3076" name="Picture 4" descr="That&amp;#39;s a wrap for 2019! | Edinburgh Short Film Festival">
            <a:extLst>
              <a:ext uri="{FF2B5EF4-FFF2-40B4-BE49-F238E27FC236}">
                <a16:creationId xmlns:a16="http://schemas.microsoft.com/office/drawing/2014/main" id="{70E5F623-249D-4BE9-A9EA-F337F9F49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98"/>
            <a:ext cx="12213240" cy="68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87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646331"/>
          </a:xfrm>
          <a:prstGeom prst="rect">
            <a:avLst/>
          </a:prstGeom>
          <a:noFill/>
        </p:spPr>
        <p:txBody>
          <a:bodyPr wrap="square">
            <a:spAutoFit/>
          </a:bodyPr>
          <a:lstStyle/>
          <a:p>
            <a:r>
              <a:rPr lang="en-US" sz="3600" dirty="0">
                <a:solidFill>
                  <a:schemeClr val="accent4">
                    <a:lumMod val="75000"/>
                  </a:schemeClr>
                </a:solidFill>
              </a:rPr>
              <a:t>Most of the Concepts We Will Discuss Are Trademarked</a:t>
            </a:r>
            <a:endParaRPr lang="en-US" sz="2800" baseline="0" dirty="0">
              <a:solidFill>
                <a:schemeClr val="accent4">
                  <a:lumMod val="75000"/>
                </a:schemeClr>
              </a:solidFill>
            </a:endParaRPr>
          </a:p>
        </p:txBody>
      </p:sp>
      <p:pic>
        <p:nvPicPr>
          <p:cNvPr id="13" name="Picture 12">
            <a:extLst>
              <a:ext uri="{FF2B5EF4-FFF2-40B4-BE49-F238E27FC236}">
                <a16:creationId xmlns:a16="http://schemas.microsoft.com/office/drawing/2014/main" id="{3FCFBF2C-AB78-8631-29CD-8426F4F631FF}"/>
              </a:ext>
            </a:extLst>
          </p:cNvPr>
          <p:cNvPicPr>
            <a:picLocks noChangeAspect="1"/>
          </p:cNvPicPr>
          <p:nvPr/>
        </p:nvPicPr>
        <p:blipFill>
          <a:blip r:embed="rId3"/>
          <a:stretch>
            <a:fillRect/>
          </a:stretch>
        </p:blipFill>
        <p:spPr>
          <a:xfrm>
            <a:off x="0" y="1753459"/>
            <a:ext cx="12192000" cy="5104541"/>
          </a:xfrm>
          <a:prstGeom prst="rect">
            <a:avLst/>
          </a:prstGeom>
        </p:spPr>
      </p:pic>
    </p:spTree>
    <p:extLst>
      <p:ext uri="{BB962C8B-B14F-4D97-AF65-F5344CB8AC3E}">
        <p14:creationId xmlns:p14="http://schemas.microsoft.com/office/powerpoint/2010/main" val="205137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1200329"/>
          </a:xfrm>
          <a:prstGeom prst="rect">
            <a:avLst/>
          </a:prstGeom>
          <a:noFill/>
        </p:spPr>
        <p:txBody>
          <a:bodyPr wrap="square">
            <a:spAutoFit/>
          </a:bodyPr>
          <a:lstStyle/>
          <a:p>
            <a:r>
              <a:rPr lang="en-US" sz="3600" dirty="0">
                <a:solidFill>
                  <a:schemeClr val="accent4">
                    <a:lumMod val="75000"/>
                  </a:schemeClr>
                </a:solidFill>
              </a:rPr>
              <a:t>Most of the Information Provided Here Comes from Other Sources </a:t>
            </a:r>
            <a:r>
              <a:rPr lang="en-US" sz="3600" baseline="0" dirty="0">
                <a:solidFill>
                  <a:schemeClr val="accent4">
                    <a:lumMod val="75000"/>
                  </a:schemeClr>
                </a:solidFill>
              </a:rPr>
              <a:t>(including the following)</a:t>
            </a:r>
            <a:endParaRPr lang="en-US" sz="2800" baseline="0" dirty="0">
              <a:solidFill>
                <a:schemeClr val="accent4">
                  <a:lumMod val="75000"/>
                </a:schemeClr>
              </a:solidFill>
            </a:endParaRPr>
          </a:p>
        </p:txBody>
      </p:sp>
      <p:sp>
        <p:nvSpPr>
          <p:cNvPr id="14" name="TextBox 13">
            <a:extLst>
              <a:ext uri="{FF2B5EF4-FFF2-40B4-BE49-F238E27FC236}">
                <a16:creationId xmlns:a16="http://schemas.microsoft.com/office/drawing/2014/main" id="{AE8D808F-6F0C-55F8-136C-A1D11BDBB316}"/>
              </a:ext>
            </a:extLst>
          </p:cNvPr>
          <p:cNvSpPr txBox="1"/>
          <p:nvPr/>
        </p:nvSpPr>
        <p:spPr>
          <a:xfrm>
            <a:off x="533400" y="2062903"/>
            <a:ext cx="10363200" cy="3293209"/>
          </a:xfrm>
          <a:prstGeom prst="rect">
            <a:avLst/>
          </a:prstGeom>
          <a:noFill/>
        </p:spPr>
        <p:txBody>
          <a:bodyPr wrap="square">
            <a:spAutoFit/>
          </a:bodyPr>
          <a:lstStyle/>
          <a:p>
            <a:r>
              <a:rPr lang="en-US" sz="3600" dirty="0">
                <a:solidFill>
                  <a:schemeClr val="accent4">
                    <a:lumMod val="75000"/>
                  </a:schemeClr>
                </a:solidFill>
              </a:rPr>
              <a:t>References:</a:t>
            </a:r>
            <a:endParaRPr lang="en-US" sz="3600" baseline="0" dirty="0">
              <a:solidFill>
                <a:schemeClr val="accent4">
                  <a:lumMod val="75000"/>
                </a:schemeClr>
              </a:solidFill>
            </a:endParaRPr>
          </a:p>
          <a:p>
            <a:pPr algn="l"/>
            <a:endParaRPr lang="en-US" dirty="0">
              <a:solidFill>
                <a:srgbClr val="091E42"/>
              </a:solidFill>
              <a:latin typeface="-apple-system"/>
            </a:endParaRPr>
          </a:p>
          <a:p>
            <a:pPr marL="285750" indent="-285750" algn="l">
              <a:buFont typeface="Arial" panose="020B0604020202020204" pitchFamily="34" charset="0"/>
              <a:buChar char="•"/>
            </a:pPr>
            <a:r>
              <a:rPr lang="en-US" b="0" i="0" dirty="0">
                <a:solidFill>
                  <a:srgbClr val="091E42"/>
                </a:solidFill>
                <a:effectLst/>
                <a:latin typeface="-apple-system"/>
              </a:rPr>
              <a:t>Mandel, Josh, SMART on </a:t>
            </a:r>
            <a:r>
              <a:rPr lang="en-US" b="0" i="0" dirty="0" err="1">
                <a:solidFill>
                  <a:srgbClr val="091E42"/>
                </a:solidFill>
                <a:effectLst/>
                <a:latin typeface="-apple-system"/>
              </a:rPr>
              <a:t>FHIR</a:t>
            </a:r>
            <a:r>
              <a:rPr lang="en-US" b="0" i="0" dirty="0">
                <a:solidFill>
                  <a:srgbClr val="091E42"/>
                </a:solidFill>
                <a:effectLst/>
                <a:latin typeface="-apple-system"/>
              </a:rPr>
              <a:t> (from DevDays, Richmond, 2019) available at </a:t>
            </a:r>
            <a:r>
              <a:rPr lang="en-US" b="0" i="0" u="none" strike="noStrike" dirty="0">
                <a:solidFill>
                  <a:srgbClr val="0052CC"/>
                </a:solidFill>
                <a:effectLst/>
                <a:latin typeface="-apple-system"/>
                <a:hlinkClick r:id="rId3"/>
              </a:rPr>
              <a:t>https://www.youtube.com/watch?v=N0PXAxBA-J8&amp;t=112s</a:t>
            </a:r>
            <a:endParaRPr lang="en-US" u="none" strike="noStrike" dirty="0">
              <a:solidFill>
                <a:srgbClr val="091E42"/>
              </a:solidFill>
              <a:latin typeface="-apple-system"/>
            </a:endParaRPr>
          </a:p>
          <a:p>
            <a:pPr marL="285750" indent="-285750" algn="l">
              <a:buFont typeface="Arial" panose="020B0604020202020204" pitchFamily="34" charset="0"/>
              <a:buChar char="•"/>
            </a:pPr>
            <a:r>
              <a:rPr lang="en-US" b="0" i="0" dirty="0">
                <a:solidFill>
                  <a:srgbClr val="091E42"/>
                </a:solidFill>
                <a:effectLst/>
                <a:latin typeface="-apple-system"/>
              </a:rPr>
              <a:t>Cannon, Renee, </a:t>
            </a:r>
            <a:r>
              <a:rPr lang="en-US" b="0" i="1" dirty="0">
                <a:solidFill>
                  <a:srgbClr val="091E42"/>
                </a:solidFill>
                <a:effectLst/>
                <a:latin typeface="-apple-system"/>
              </a:rPr>
              <a:t>SMART on </a:t>
            </a:r>
            <a:r>
              <a:rPr lang="en-US" b="0" i="1" dirty="0" err="1">
                <a:solidFill>
                  <a:srgbClr val="091E42"/>
                </a:solidFill>
                <a:effectLst/>
                <a:latin typeface="-apple-system"/>
              </a:rPr>
              <a:t>FHIR</a:t>
            </a:r>
            <a:r>
              <a:rPr lang="en-US" b="0" i="1" dirty="0">
                <a:solidFill>
                  <a:srgbClr val="091E42"/>
                </a:solidFill>
                <a:effectLst/>
                <a:latin typeface="-apple-system"/>
              </a:rPr>
              <a:t>: The Basics</a:t>
            </a:r>
            <a:r>
              <a:rPr lang="en-US" b="0" i="0" dirty="0">
                <a:solidFill>
                  <a:srgbClr val="091E42"/>
                </a:solidFill>
                <a:effectLst/>
                <a:latin typeface="-apple-system"/>
              </a:rPr>
              <a:t>, available at </a:t>
            </a:r>
            <a:r>
              <a:rPr lang="en-US" b="0" i="0" u="none" strike="noStrike" dirty="0">
                <a:solidFill>
                  <a:srgbClr val="0052CC"/>
                </a:solidFill>
                <a:effectLst/>
                <a:latin typeface="-apple-system"/>
                <a:hlinkClick r:id="rId4"/>
              </a:rPr>
              <a:t>https://www.youtube.com/watch?v=MMfe181tmwU</a:t>
            </a:r>
            <a:endParaRPr lang="en-US" b="0" i="0" u="none" strike="noStrike" dirty="0">
              <a:solidFill>
                <a:srgbClr val="0052CC"/>
              </a:solidFill>
              <a:effectLst/>
              <a:latin typeface="-apple-system"/>
            </a:endParaRPr>
          </a:p>
          <a:p>
            <a:pPr marL="285750" indent="-285750">
              <a:buFont typeface="Arial" panose="020B0604020202020204" pitchFamily="34" charset="0"/>
              <a:buChar char="•"/>
            </a:pPr>
            <a:r>
              <a:rPr lang="en-US" b="0" i="0" dirty="0">
                <a:solidFill>
                  <a:srgbClr val="091E42"/>
                </a:solidFill>
                <a:effectLst/>
                <a:latin typeface="-apple-system"/>
              </a:rPr>
              <a:t>The Cerner SMART on </a:t>
            </a:r>
            <a:r>
              <a:rPr lang="en-US" b="0" i="0" dirty="0" err="1">
                <a:solidFill>
                  <a:srgbClr val="091E42"/>
                </a:solidFill>
                <a:effectLst/>
                <a:latin typeface="-apple-system"/>
              </a:rPr>
              <a:t>FHIR</a:t>
            </a:r>
            <a:r>
              <a:rPr lang="en-US" b="0" i="0" dirty="0">
                <a:solidFill>
                  <a:srgbClr val="091E42"/>
                </a:solidFill>
                <a:effectLst/>
                <a:latin typeface="-apple-system"/>
              </a:rPr>
              <a:t> Tutorial, available at </a:t>
            </a:r>
            <a:r>
              <a:rPr lang="en-US" b="0" i="0" dirty="0">
                <a:solidFill>
                  <a:srgbClr val="091E42"/>
                </a:solidFill>
                <a:effectLst/>
                <a:latin typeface="-apple-system"/>
                <a:hlinkClick r:id="rId5"/>
              </a:rPr>
              <a:t>https://engineering.cerner.com/smart-on-fhir-tutorial/</a:t>
            </a:r>
            <a:r>
              <a:rPr lang="en-US" b="0" i="0" dirty="0">
                <a:solidFill>
                  <a:srgbClr val="091E42"/>
                </a:solidFill>
                <a:effectLst/>
                <a:latin typeface="-apple-system"/>
              </a:rPr>
              <a:t> </a:t>
            </a:r>
          </a:p>
          <a:p>
            <a:pPr algn="l"/>
            <a:endParaRPr lang="en-US" b="0" i="0" u="none" strike="noStrike" dirty="0">
              <a:solidFill>
                <a:srgbClr val="0052CC"/>
              </a:solidFill>
              <a:effectLst/>
              <a:latin typeface="-apple-system"/>
            </a:endParaRPr>
          </a:p>
          <a:p>
            <a:pPr algn="l"/>
            <a:endParaRPr lang="en-US" b="0" i="0" dirty="0">
              <a:solidFill>
                <a:srgbClr val="091E42"/>
              </a:solidFill>
              <a:effectLst/>
              <a:latin typeface="-apple-system"/>
            </a:endParaRPr>
          </a:p>
          <a:p>
            <a:endParaRPr lang="en-US" sz="2800" baseline="0" dirty="0">
              <a:solidFill>
                <a:schemeClr val="accent4">
                  <a:lumMod val="75000"/>
                </a:schemeClr>
              </a:solidFill>
            </a:endParaRPr>
          </a:p>
        </p:txBody>
      </p:sp>
    </p:spTree>
    <p:extLst>
      <p:ext uri="{BB962C8B-B14F-4D97-AF65-F5344CB8AC3E}">
        <p14:creationId xmlns:p14="http://schemas.microsoft.com/office/powerpoint/2010/main" val="206587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4</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949909"/>
            <a:ext cx="10363200" cy="4739759"/>
          </a:xfrm>
          <a:prstGeom prst="rect">
            <a:avLst/>
          </a:prstGeom>
          <a:noFill/>
        </p:spPr>
        <p:txBody>
          <a:bodyPr wrap="square">
            <a:spAutoFit/>
          </a:bodyPr>
          <a:lstStyle/>
          <a:p>
            <a:r>
              <a:rPr lang="en-US" sz="3600" dirty="0">
                <a:solidFill>
                  <a:schemeClr val="accent4">
                    <a:lumMod val="75000"/>
                  </a:schemeClr>
                </a:solidFill>
              </a:rPr>
              <a:t>This Presentation focuses on SMART on </a:t>
            </a:r>
            <a:r>
              <a:rPr lang="en-US" sz="3600" dirty="0" err="1">
                <a:solidFill>
                  <a:schemeClr val="accent4">
                    <a:lumMod val="75000"/>
                  </a:schemeClr>
                </a:solidFill>
              </a:rPr>
              <a:t>FHIR</a:t>
            </a:r>
            <a:r>
              <a:rPr lang="en-US" sz="3600" dirty="0">
                <a:solidFill>
                  <a:schemeClr val="accent4">
                    <a:lumMod val="75000"/>
                  </a:schemeClr>
                </a:solidFill>
              </a:rPr>
              <a:t> applications launched from an </a:t>
            </a:r>
            <a:r>
              <a:rPr lang="en-US" sz="3600" dirty="0" err="1">
                <a:solidFill>
                  <a:schemeClr val="accent4">
                    <a:lumMod val="75000"/>
                  </a:schemeClr>
                </a:solidFill>
              </a:rPr>
              <a:t>EMR</a:t>
            </a:r>
            <a:endParaRPr lang="en-US" sz="3600" dirty="0">
              <a:solidFill>
                <a:schemeClr val="accent4">
                  <a:lumMod val="75000"/>
                </a:schemeClr>
              </a:solidFill>
            </a:endParaRPr>
          </a:p>
          <a:p>
            <a:endParaRPr lang="en-US" dirty="0">
              <a:solidFill>
                <a:schemeClr val="accent4">
                  <a:lumMod val="75000"/>
                </a:schemeClr>
              </a:solidFill>
            </a:endParaRPr>
          </a:p>
          <a:p>
            <a:r>
              <a:rPr lang="en-US" sz="3600" dirty="0">
                <a:solidFill>
                  <a:schemeClr val="accent4">
                    <a:lumMod val="75000"/>
                  </a:schemeClr>
                </a:solidFill>
              </a:rPr>
              <a:t>This</a:t>
            </a:r>
            <a:r>
              <a:rPr lang="en-US" sz="3600" baseline="0" dirty="0">
                <a:solidFill>
                  <a:schemeClr val="accent4">
                    <a:lumMod val="75000"/>
                  </a:schemeClr>
                </a:solidFill>
              </a:rPr>
              <a:t> presentation gives an introduction to SMART on </a:t>
            </a:r>
            <a:r>
              <a:rPr lang="en-US" sz="3600" baseline="0" dirty="0" err="1">
                <a:solidFill>
                  <a:schemeClr val="accent4">
                    <a:lumMod val="75000"/>
                  </a:schemeClr>
                </a:solidFill>
              </a:rPr>
              <a:t>FHIR</a:t>
            </a:r>
            <a:r>
              <a:rPr lang="en-US" sz="3600" baseline="0" dirty="0">
                <a:solidFill>
                  <a:schemeClr val="accent4">
                    <a:lumMod val="75000"/>
                  </a:schemeClr>
                </a:solidFill>
              </a:rPr>
              <a:t> application architecture including</a:t>
            </a:r>
            <a:endParaRPr lang="en-US" sz="2800" baseline="0" dirty="0">
              <a:solidFill>
                <a:schemeClr val="tx1">
                  <a:lumMod val="65000"/>
                  <a:lumOff val="35000"/>
                </a:schemeClr>
              </a:solidFill>
            </a:endParaRPr>
          </a:p>
          <a:p>
            <a:pPr marL="285750" indent="-285750">
              <a:buFont typeface="Arial" panose="020B0604020202020204" pitchFamily="34" charset="0"/>
              <a:buChar char="•"/>
            </a:pPr>
            <a:r>
              <a:rPr lang="en-US" sz="2800" baseline="0" dirty="0">
                <a:solidFill>
                  <a:schemeClr val="tx1">
                    <a:lumMod val="65000"/>
                    <a:lumOff val="35000"/>
                  </a:schemeClr>
                </a:solidFill>
              </a:rPr>
              <a:t>An overview and details of the architecture of SMART on </a:t>
            </a:r>
            <a:r>
              <a:rPr lang="en-US" sz="2800" baseline="0" dirty="0" err="1">
                <a:solidFill>
                  <a:schemeClr val="tx1">
                    <a:lumMod val="65000"/>
                    <a:lumOff val="35000"/>
                  </a:schemeClr>
                </a:solidFill>
              </a:rPr>
              <a:t>FHIR</a:t>
            </a:r>
            <a:r>
              <a:rPr lang="en-US" sz="2800" baseline="0" dirty="0">
                <a:solidFill>
                  <a:schemeClr val="tx1">
                    <a:lumMod val="65000"/>
                    <a:lumOff val="35000"/>
                  </a:schemeClr>
                </a:solidFill>
              </a:rPr>
              <a:t> with examples</a:t>
            </a:r>
          </a:p>
          <a:p>
            <a:pPr marL="285750" indent="-285750">
              <a:buFont typeface="Arial" panose="020B0604020202020204" pitchFamily="34" charset="0"/>
              <a:buChar char="•"/>
            </a:pPr>
            <a:r>
              <a:rPr lang="en-US" sz="2800" dirty="0">
                <a:solidFill>
                  <a:schemeClr val="tx1">
                    <a:lumMod val="65000"/>
                    <a:lumOff val="35000"/>
                  </a:schemeClr>
                </a:solidFill>
              </a:rPr>
              <a:t>The work flow of a typical SMART on </a:t>
            </a:r>
            <a:r>
              <a:rPr lang="en-US" sz="2800" dirty="0" err="1">
                <a:solidFill>
                  <a:schemeClr val="tx1">
                    <a:lumMod val="65000"/>
                    <a:lumOff val="35000"/>
                  </a:schemeClr>
                </a:solidFill>
              </a:rPr>
              <a:t>FHIR</a:t>
            </a:r>
            <a:r>
              <a:rPr lang="en-US" sz="2800" dirty="0">
                <a:solidFill>
                  <a:schemeClr val="tx1">
                    <a:lumMod val="65000"/>
                    <a:lumOff val="35000"/>
                  </a:schemeClr>
                </a:solidFill>
              </a:rPr>
              <a:t> application</a:t>
            </a:r>
          </a:p>
          <a:p>
            <a:pPr marL="285750" indent="-285750">
              <a:buFont typeface="Arial" panose="020B0604020202020204" pitchFamily="34" charset="0"/>
              <a:buChar char="•"/>
            </a:pPr>
            <a:r>
              <a:rPr lang="en-US" sz="2800" baseline="0" dirty="0">
                <a:solidFill>
                  <a:schemeClr val="tx1">
                    <a:lumMod val="65000"/>
                    <a:lumOff val="35000"/>
                  </a:schemeClr>
                </a:solidFill>
              </a:rPr>
              <a:t>An e</a:t>
            </a:r>
            <a:r>
              <a:rPr lang="en-US" sz="2800" dirty="0">
                <a:solidFill>
                  <a:schemeClr val="tx1">
                    <a:lumMod val="65000"/>
                    <a:lumOff val="35000"/>
                  </a:schemeClr>
                </a:solidFill>
              </a:rPr>
              <a:t>xample SMART on </a:t>
            </a:r>
            <a:r>
              <a:rPr lang="en-US" sz="2800" dirty="0" err="1">
                <a:solidFill>
                  <a:schemeClr val="tx1">
                    <a:lumMod val="65000"/>
                    <a:lumOff val="35000"/>
                  </a:schemeClr>
                </a:solidFill>
              </a:rPr>
              <a:t>FHIR</a:t>
            </a:r>
            <a:r>
              <a:rPr lang="en-US" sz="2800" dirty="0">
                <a:solidFill>
                  <a:schemeClr val="tx1">
                    <a:lumMod val="65000"/>
                    <a:lumOff val="35000"/>
                  </a:schemeClr>
                </a:solidFill>
              </a:rPr>
              <a:t> application that can be deployed and demonstrated using the </a:t>
            </a:r>
            <a:r>
              <a:rPr lang="en-US" sz="2800" dirty="0" err="1">
                <a:solidFill>
                  <a:schemeClr val="tx1">
                    <a:lumMod val="65000"/>
                    <a:lumOff val="35000"/>
                  </a:schemeClr>
                </a:solidFill>
              </a:rPr>
              <a:t>SmartHealthIt</a:t>
            </a:r>
            <a:r>
              <a:rPr lang="en-US" sz="2800" dirty="0">
                <a:solidFill>
                  <a:schemeClr val="tx1">
                    <a:lumMod val="65000"/>
                    <a:lumOff val="35000"/>
                  </a:schemeClr>
                </a:solidFill>
              </a:rPr>
              <a:t> </a:t>
            </a:r>
            <a:r>
              <a:rPr lang="en-US" sz="2800" dirty="0" err="1">
                <a:solidFill>
                  <a:schemeClr val="tx1">
                    <a:lumMod val="65000"/>
                    <a:lumOff val="35000"/>
                  </a:schemeClr>
                </a:solidFill>
              </a:rPr>
              <a:t>EMR</a:t>
            </a:r>
            <a:r>
              <a:rPr lang="en-US" sz="2800" dirty="0">
                <a:solidFill>
                  <a:schemeClr val="tx1">
                    <a:lumMod val="65000"/>
                    <a:lumOff val="35000"/>
                  </a:schemeClr>
                </a:solidFill>
              </a:rPr>
              <a:t> simulator (sandbox)</a:t>
            </a:r>
            <a:endParaRPr lang="en-US" sz="2800" baseline="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910281" y="136525"/>
            <a:ext cx="10363200" cy="646331"/>
          </a:xfrm>
          <a:prstGeom prst="rect">
            <a:avLst/>
          </a:prstGeom>
          <a:noFill/>
        </p:spPr>
        <p:txBody>
          <a:bodyPr wrap="square">
            <a:spAutoFit/>
          </a:bodyPr>
          <a:lstStyle/>
          <a:p>
            <a:r>
              <a:rPr lang="en-US" sz="3600" dirty="0">
                <a:solidFill>
                  <a:schemeClr val="accent4">
                    <a:lumMod val="75000"/>
                  </a:schemeClr>
                </a:solidFill>
              </a:rPr>
              <a:t>Introduction</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90126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5</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63835" y="20595"/>
            <a:ext cx="10363200" cy="1015663"/>
          </a:xfrm>
          <a:prstGeom prst="rect">
            <a:avLst/>
          </a:prstGeom>
          <a:noFill/>
        </p:spPr>
        <p:txBody>
          <a:bodyPr wrap="square">
            <a:spAutoFit/>
          </a:bodyPr>
          <a:lstStyle/>
          <a:p>
            <a:r>
              <a:rPr lang="en-US" sz="3600" dirty="0">
                <a:solidFill>
                  <a:schemeClr val="accent4">
                    <a:lumMod val="75000"/>
                  </a:schemeClr>
                </a:solidFill>
              </a:rPr>
              <a:t>What is SMART on </a:t>
            </a:r>
            <a:r>
              <a:rPr lang="en-US" sz="3600" dirty="0" err="1">
                <a:solidFill>
                  <a:schemeClr val="accent4">
                    <a:lumMod val="75000"/>
                  </a:schemeClr>
                </a:solidFill>
              </a:rPr>
              <a:t>FHIR</a:t>
            </a:r>
            <a:r>
              <a:rPr lang="en-US" sz="3600" dirty="0">
                <a:solidFill>
                  <a:schemeClr val="accent4">
                    <a:lumMod val="75000"/>
                  </a:schemeClr>
                </a:solidFill>
              </a:rPr>
              <a:t>? </a:t>
            </a:r>
          </a:p>
          <a:p>
            <a:r>
              <a:rPr lang="en-US" sz="2400" baseline="0" dirty="0">
                <a:solidFill>
                  <a:schemeClr val="accent4">
                    <a:lumMod val="75000"/>
                  </a:schemeClr>
                </a:solidFill>
              </a:rPr>
              <a:t>SMART on </a:t>
            </a:r>
            <a:r>
              <a:rPr lang="en-US" sz="2400" baseline="0" dirty="0" err="1">
                <a:solidFill>
                  <a:schemeClr val="accent4">
                    <a:lumMod val="75000"/>
                  </a:schemeClr>
                </a:solidFill>
              </a:rPr>
              <a:t>FHIR</a:t>
            </a:r>
            <a:r>
              <a:rPr lang="en-US" sz="2400" baseline="0" dirty="0">
                <a:solidFill>
                  <a:schemeClr val="accent4">
                    <a:lumMod val="75000"/>
                  </a:schemeClr>
                </a:solidFill>
              </a:rPr>
              <a:t> is the glue that connects an application to a clinical system</a:t>
            </a:r>
          </a:p>
        </p:txBody>
      </p:sp>
      <p:sp>
        <p:nvSpPr>
          <p:cNvPr id="8" name="Rectangle 7">
            <a:extLst>
              <a:ext uri="{FF2B5EF4-FFF2-40B4-BE49-F238E27FC236}">
                <a16:creationId xmlns:a16="http://schemas.microsoft.com/office/drawing/2014/main" id="{07D0AFBD-0769-2A5F-4457-00ECB12A79D6}"/>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0D5A9A1-E386-B8B5-089B-6EB6EF53FC7B}"/>
              </a:ext>
            </a:extLst>
          </p:cNvPr>
          <p:cNvPicPr>
            <a:picLocks noChangeAspect="1"/>
          </p:cNvPicPr>
          <p:nvPr/>
        </p:nvPicPr>
        <p:blipFill>
          <a:blip r:embed="rId3"/>
          <a:stretch>
            <a:fillRect/>
          </a:stretch>
        </p:blipFill>
        <p:spPr>
          <a:xfrm>
            <a:off x="1819641" y="1151296"/>
            <a:ext cx="8400318" cy="5706704"/>
          </a:xfrm>
          <a:prstGeom prst="rect">
            <a:avLst/>
          </a:prstGeom>
        </p:spPr>
      </p:pic>
    </p:spTree>
    <p:extLst>
      <p:ext uri="{BB962C8B-B14F-4D97-AF65-F5344CB8AC3E}">
        <p14:creationId xmlns:p14="http://schemas.microsoft.com/office/powerpoint/2010/main" val="2998784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6</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63835" y="20595"/>
            <a:ext cx="10363200" cy="1015663"/>
          </a:xfrm>
          <a:prstGeom prst="rect">
            <a:avLst/>
          </a:prstGeom>
          <a:noFill/>
        </p:spPr>
        <p:txBody>
          <a:bodyPr wrap="square">
            <a:spAutoFit/>
          </a:bodyPr>
          <a:lstStyle/>
          <a:p>
            <a:r>
              <a:rPr lang="en-US" sz="3600" dirty="0">
                <a:solidFill>
                  <a:schemeClr val="accent4">
                    <a:lumMod val="75000"/>
                  </a:schemeClr>
                </a:solidFill>
              </a:rPr>
              <a:t>SMART on </a:t>
            </a:r>
            <a:r>
              <a:rPr lang="en-US" sz="3600" dirty="0" err="1">
                <a:solidFill>
                  <a:schemeClr val="accent4">
                    <a:lumMod val="75000"/>
                  </a:schemeClr>
                </a:solidFill>
              </a:rPr>
              <a:t>FHIR</a:t>
            </a:r>
            <a:r>
              <a:rPr lang="en-US" sz="3600" dirty="0">
                <a:solidFill>
                  <a:schemeClr val="accent4">
                    <a:lumMod val="75000"/>
                  </a:schemeClr>
                </a:solidFill>
              </a:rPr>
              <a:t> Components </a:t>
            </a:r>
          </a:p>
          <a:p>
            <a:r>
              <a:rPr lang="en-US" sz="2400" dirty="0">
                <a:solidFill>
                  <a:schemeClr val="accent4">
                    <a:lumMod val="75000"/>
                  </a:schemeClr>
                </a:solidFill>
              </a:rPr>
              <a:t>High level component diagram for a typical SMART on </a:t>
            </a:r>
            <a:r>
              <a:rPr lang="en-US" sz="2400" dirty="0" err="1">
                <a:solidFill>
                  <a:schemeClr val="accent4">
                    <a:lumMod val="75000"/>
                  </a:schemeClr>
                </a:solidFill>
              </a:rPr>
              <a:t>FHIR</a:t>
            </a:r>
            <a:r>
              <a:rPr lang="en-US" sz="2400" dirty="0">
                <a:solidFill>
                  <a:schemeClr val="accent4">
                    <a:lumMod val="75000"/>
                  </a:schemeClr>
                </a:solidFill>
              </a:rPr>
              <a:t> Application</a:t>
            </a:r>
            <a:endParaRPr lang="en-US" sz="2400" baseline="0" dirty="0">
              <a:solidFill>
                <a:schemeClr val="accent4">
                  <a:lumMod val="75000"/>
                </a:schemeClr>
              </a:solidFill>
            </a:endParaRPr>
          </a:p>
        </p:txBody>
      </p:sp>
      <p:sp>
        <p:nvSpPr>
          <p:cNvPr id="8" name="Rectangle 7">
            <a:extLst>
              <a:ext uri="{FF2B5EF4-FFF2-40B4-BE49-F238E27FC236}">
                <a16:creationId xmlns:a16="http://schemas.microsoft.com/office/drawing/2014/main" id="{07D0AFBD-0769-2A5F-4457-00ECB12A79D6}"/>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26A644-DE9C-3269-3148-0716528C522C}"/>
              </a:ext>
            </a:extLst>
          </p:cNvPr>
          <p:cNvPicPr>
            <a:picLocks noChangeAspect="1"/>
          </p:cNvPicPr>
          <p:nvPr/>
        </p:nvPicPr>
        <p:blipFill>
          <a:blip r:embed="rId3"/>
          <a:stretch>
            <a:fillRect/>
          </a:stretch>
        </p:blipFill>
        <p:spPr>
          <a:xfrm>
            <a:off x="1840622" y="1067488"/>
            <a:ext cx="7531978" cy="5820703"/>
          </a:xfrm>
          <a:prstGeom prst="rect">
            <a:avLst/>
          </a:prstGeom>
        </p:spPr>
      </p:pic>
    </p:spTree>
    <p:extLst>
      <p:ext uri="{BB962C8B-B14F-4D97-AF65-F5344CB8AC3E}">
        <p14:creationId xmlns:p14="http://schemas.microsoft.com/office/powerpoint/2010/main" val="1725858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7</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447800"/>
            <a:ext cx="10363200" cy="4401205"/>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tx1">
                    <a:lumMod val="65000"/>
                    <a:lumOff val="35000"/>
                  </a:schemeClr>
                </a:solidFill>
              </a:rPr>
              <a:t>Register application with the </a:t>
            </a:r>
            <a:r>
              <a:rPr lang="en-US" sz="2800" dirty="0" err="1">
                <a:solidFill>
                  <a:schemeClr val="tx1">
                    <a:lumMod val="65000"/>
                    <a:lumOff val="35000"/>
                  </a:schemeClr>
                </a:solidFill>
              </a:rPr>
              <a:t>EMR</a:t>
            </a:r>
            <a:endParaRPr lang="en-US" sz="2800" dirty="0">
              <a:solidFill>
                <a:schemeClr val="tx1">
                  <a:lumMod val="65000"/>
                  <a:lumOff val="35000"/>
                </a:schemeClr>
              </a:solidFill>
            </a:endParaRPr>
          </a:p>
          <a:p>
            <a:pPr marL="285750" indent="-285750">
              <a:buFont typeface="Arial" panose="020B0604020202020204" pitchFamily="34" charset="0"/>
              <a:buChar char="•"/>
            </a:pPr>
            <a:r>
              <a:rPr lang="en-US" sz="2800" baseline="0" dirty="0" err="1">
                <a:solidFill>
                  <a:schemeClr val="tx1">
                    <a:lumMod val="65000"/>
                    <a:lumOff val="35000"/>
                  </a:schemeClr>
                </a:solidFill>
              </a:rPr>
              <a:t>EMR</a:t>
            </a:r>
            <a:r>
              <a:rPr lang="en-US" sz="2800" baseline="0" dirty="0">
                <a:solidFill>
                  <a:schemeClr val="tx1">
                    <a:lumMod val="65000"/>
                    <a:lumOff val="35000"/>
                  </a:schemeClr>
                </a:solidFill>
              </a:rPr>
              <a:t> User triggers launch event (e.g. </a:t>
            </a:r>
            <a:r>
              <a:rPr lang="en-US" sz="2800" dirty="0">
                <a:solidFill>
                  <a:schemeClr val="tx1">
                    <a:lumMod val="65000"/>
                    <a:lumOff val="35000"/>
                  </a:schemeClr>
                </a:solidFill>
              </a:rPr>
              <a:t>“select user event”)</a:t>
            </a:r>
          </a:p>
          <a:p>
            <a:pPr marL="285750" indent="-285750">
              <a:buFont typeface="Arial" panose="020B0604020202020204" pitchFamily="34" charset="0"/>
              <a:buChar char="•"/>
            </a:pPr>
            <a:r>
              <a:rPr lang="en-US" sz="2800" dirty="0">
                <a:solidFill>
                  <a:schemeClr val="tx1">
                    <a:lumMod val="65000"/>
                    <a:lumOff val="35000"/>
                  </a:schemeClr>
                </a:solidFill>
              </a:rPr>
              <a:t>Registered SMART on </a:t>
            </a:r>
            <a:r>
              <a:rPr lang="en-US" sz="2800" dirty="0" err="1">
                <a:solidFill>
                  <a:schemeClr val="tx1">
                    <a:lumMod val="65000"/>
                    <a:lumOff val="35000"/>
                  </a:schemeClr>
                </a:solidFill>
              </a:rPr>
              <a:t>FHIR</a:t>
            </a:r>
            <a:r>
              <a:rPr lang="en-US" sz="2800" dirty="0">
                <a:solidFill>
                  <a:schemeClr val="tx1">
                    <a:lumMod val="65000"/>
                    <a:lumOff val="35000"/>
                  </a:schemeClr>
                </a:solidFill>
              </a:rPr>
              <a:t> applications are “notified”</a:t>
            </a:r>
          </a:p>
          <a:p>
            <a:pPr marL="742950" lvl="1" indent="-285750">
              <a:buFont typeface="Arial" panose="020B0604020202020204" pitchFamily="34" charset="0"/>
              <a:buChar char="•"/>
            </a:pPr>
            <a:r>
              <a:rPr lang="en-US" sz="2800" dirty="0">
                <a:solidFill>
                  <a:schemeClr val="tx1">
                    <a:lumMod val="65000"/>
                    <a:lumOff val="35000"/>
                  </a:schemeClr>
                </a:solidFill>
              </a:rPr>
              <a:t>i.e. a http request is sent to the URL registered by the application</a:t>
            </a:r>
          </a:p>
          <a:p>
            <a:pPr marL="285750" indent="-285750">
              <a:buFont typeface="Arial" panose="020B0604020202020204" pitchFamily="34" charset="0"/>
              <a:buChar char="•"/>
            </a:pPr>
            <a:r>
              <a:rPr lang="en-US" sz="2800" baseline="0" dirty="0">
                <a:solidFill>
                  <a:schemeClr val="tx1">
                    <a:lumMod val="65000"/>
                    <a:lumOff val="35000"/>
                  </a:schemeClr>
                </a:solidFill>
              </a:rPr>
              <a:t>The SMART on </a:t>
            </a:r>
            <a:r>
              <a:rPr lang="en-US" sz="2800" baseline="0" dirty="0" err="1">
                <a:solidFill>
                  <a:schemeClr val="tx1">
                    <a:lumMod val="65000"/>
                    <a:lumOff val="35000"/>
                  </a:schemeClr>
                </a:solidFill>
              </a:rPr>
              <a:t>FHIR</a:t>
            </a:r>
            <a:r>
              <a:rPr lang="en-US" sz="2800" baseline="0" dirty="0">
                <a:solidFill>
                  <a:schemeClr val="tx1">
                    <a:lumMod val="65000"/>
                    <a:lumOff val="35000"/>
                  </a:schemeClr>
                </a:solidFill>
              </a:rPr>
              <a:t> application is “launched” </a:t>
            </a:r>
          </a:p>
          <a:p>
            <a:pPr marL="742950" lvl="1" indent="-285750">
              <a:buFont typeface="Arial" panose="020B0604020202020204" pitchFamily="34" charset="0"/>
              <a:buChar char="•"/>
            </a:pPr>
            <a:r>
              <a:rPr lang="en-US" sz="2800" baseline="0" dirty="0">
                <a:solidFill>
                  <a:schemeClr val="tx1">
                    <a:lumMod val="65000"/>
                    <a:lumOff val="35000"/>
                  </a:schemeClr>
                </a:solidFill>
              </a:rPr>
              <a:t>e.g. the SMART on </a:t>
            </a:r>
            <a:r>
              <a:rPr lang="en-US" sz="2800" baseline="0" dirty="0" err="1">
                <a:solidFill>
                  <a:schemeClr val="tx1">
                    <a:lumMod val="65000"/>
                    <a:lumOff val="35000"/>
                  </a:schemeClr>
                </a:solidFill>
              </a:rPr>
              <a:t>FHIR</a:t>
            </a:r>
            <a:r>
              <a:rPr lang="en-US" sz="2800" baseline="0" dirty="0">
                <a:solidFill>
                  <a:schemeClr val="tx1">
                    <a:lumMod val="65000"/>
                    <a:lumOff val="35000"/>
                  </a:schemeClr>
                </a:solidFill>
              </a:rPr>
              <a:t> application is displayed in the </a:t>
            </a:r>
            <a:r>
              <a:rPr lang="en-US" sz="2800" baseline="0" dirty="0" err="1">
                <a:solidFill>
                  <a:schemeClr val="tx1">
                    <a:lumMod val="65000"/>
                    <a:lumOff val="35000"/>
                  </a:schemeClr>
                </a:solidFill>
              </a:rPr>
              <a:t>EMR</a:t>
            </a:r>
            <a:endParaRPr lang="en-US" sz="2800" baseline="0" dirty="0">
              <a:solidFill>
                <a:schemeClr val="tx1">
                  <a:lumMod val="65000"/>
                  <a:lumOff val="35000"/>
                </a:schemeClr>
              </a:solidFill>
            </a:endParaRPr>
          </a:p>
          <a:p>
            <a:pPr marL="285750" indent="-285750">
              <a:buFont typeface="Arial" panose="020B0604020202020204" pitchFamily="34" charset="0"/>
              <a:buChar char="•"/>
            </a:pPr>
            <a:r>
              <a:rPr lang="en-US" sz="2800" dirty="0">
                <a:solidFill>
                  <a:schemeClr val="tx1">
                    <a:lumMod val="65000"/>
                    <a:lumOff val="35000"/>
                  </a:schemeClr>
                </a:solidFill>
              </a:rPr>
              <a:t>As part of the workflow of the SMART on </a:t>
            </a:r>
            <a:r>
              <a:rPr lang="en-US" sz="2800" dirty="0" err="1">
                <a:solidFill>
                  <a:schemeClr val="tx1">
                    <a:lumMod val="65000"/>
                    <a:lumOff val="35000"/>
                  </a:schemeClr>
                </a:solidFill>
              </a:rPr>
              <a:t>FHIR</a:t>
            </a:r>
            <a:r>
              <a:rPr lang="en-US" sz="2800" dirty="0">
                <a:solidFill>
                  <a:schemeClr val="tx1">
                    <a:lumMod val="65000"/>
                    <a:lumOff val="35000"/>
                  </a:schemeClr>
                </a:solidFill>
              </a:rPr>
              <a:t> application can make read and/or write requests to the </a:t>
            </a:r>
            <a:r>
              <a:rPr lang="en-US" sz="2800" dirty="0" err="1">
                <a:solidFill>
                  <a:schemeClr val="tx1">
                    <a:lumMod val="65000"/>
                    <a:lumOff val="35000"/>
                  </a:schemeClr>
                </a:solidFill>
              </a:rPr>
              <a:t>EMR’s</a:t>
            </a:r>
            <a:r>
              <a:rPr lang="en-US" sz="2800" dirty="0">
                <a:solidFill>
                  <a:schemeClr val="tx1">
                    <a:lumMod val="65000"/>
                    <a:lumOff val="35000"/>
                  </a:schemeClr>
                </a:solidFill>
              </a:rPr>
              <a:t> </a:t>
            </a:r>
            <a:r>
              <a:rPr lang="en-US" sz="2800" dirty="0" err="1">
                <a:solidFill>
                  <a:schemeClr val="tx1">
                    <a:lumMod val="65000"/>
                    <a:lumOff val="35000"/>
                  </a:schemeClr>
                </a:solidFill>
              </a:rPr>
              <a:t>FHIR</a:t>
            </a:r>
            <a:r>
              <a:rPr lang="en-US" sz="2800" dirty="0">
                <a:solidFill>
                  <a:schemeClr val="tx1">
                    <a:lumMod val="65000"/>
                    <a:lumOff val="35000"/>
                  </a:schemeClr>
                </a:solidFill>
              </a:rPr>
              <a:t> Patient server</a:t>
            </a:r>
          </a:p>
          <a:p>
            <a:pPr marL="742950" lvl="1" indent="-285750">
              <a:buFont typeface="Arial" panose="020B0604020202020204" pitchFamily="34" charset="0"/>
              <a:buChar char="•"/>
            </a:pPr>
            <a:r>
              <a:rPr lang="en-US" sz="2800" dirty="0">
                <a:solidFill>
                  <a:schemeClr val="tx1">
                    <a:lumMod val="65000"/>
                    <a:lumOff val="35000"/>
                  </a:schemeClr>
                </a:solidFill>
              </a:rPr>
              <a:t>i.e. </a:t>
            </a:r>
            <a:r>
              <a:rPr lang="en-US" sz="2800" dirty="0" err="1">
                <a:solidFill>
                  <a:schemeClr val="tx1">
                    <a:lumMod val="65000"/>
                    <a:lumOff val="35000"/>
                  </a:schemeClr>
                </a:solidFill>
              </a:rPr>
              <a:t>FHIR</a:t>
            </a:r>
            <a:r>
              <a:rPr lang="en-US" sz="2800" dirty="0">
                <a:solidFill>
                  <a:schemeClr val="tx1">
                    <a:lumMod val="65000"/>
                    <a:lumOff val="35000"/>
                  </a:schemeClr>
                </a:solidFill>
              </a:rPr>
              <a:t> Resources/Requests are sent to the </a:t>
            </a:r>
            <a:r>
              <a:rPr lang="en-US" sz="2800" dirty="0" err="1">
                <a:solidFill>
                  <a:schemeClr val="tx1">
                    <a:lumMod val="65000"/>
                    <a:lumOff val="35000"/>
                  </a:schemeClr>
                </a:solidFill>
              </a:rPr>
              <a:t>EMR’s</a:t>
            </a:r>
            <a:r>
              <a:rPr lang="en-US" sz="2800" dirty="0">
                <a:solidFill>
                  <a:schemeClr val="tx1">
                    <a:lumMod val="65000"/>
                    <a:lumOff val="35000"/>
                  </a:schemeClr>
                </a:solidFill>
              </a:rPr>
              <a:t> Patient server through http (REST) requests</a:t>
            </a:r>
            <a:endParaRPr lang="en-US" sz="2800" baseline="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SMART on </a:t>
            </a:r>
            <a:r>
              <a:rPr lang="en-US" sz="3600" dirty="0" err="1">
                <a:solidFill>
                  <a:schemeClr val="accent4">
                    <a:lumMod val="75000"/>
                  </a:schemeClr>
                </a:solidFill>
              </a:rPr>
              <a:t>FHIR</a:t>
            </a:r>
            <a:r>
              <a:rPr lang="en-US" sz="3600" dirty="0">
                <a:solidFill>
                  <a:schemeClr val="accent4">
                    <a:lumMod val="75000"/>
                  </a:schemeClr>
                </a:solidFill>
              </a:rPr>
              <a:t> Application Workflow</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684131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8</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76200" y="145935"/>
            <a:ext cx="12039600" cy="523220"/>
          </a:xfrm>
          <a:prstGeom prst="rect">
            <a:avLst/>
          </a:prstGeom>
          <a:noFill/>
        </p:spPr>
        <p:txBody>
          <a:bodyPr wrap="square">
            <a:spAutoFit/>
          </a:bodyPr>
          <a:lstStyle/>
          <a:p>
            <a:r>
              <a:rPr lang="en-US" sz="2800" dirty="0">
                <a:solidFill>
                  <a:schemeClr val="accent4">
                    <a:lumMod val="75000"/>
                  </a:schemeClr>
                </a:solidFill>
              </a:rPr>
              <a:t>SMART on </a:t>
            </a:r>
            <a:r>
              <a:rPr lang="en-US" sz="2800" dirty="0" err="1">
                <a:solidFill>
                  <a:schemeClr val="accent4">
                    <a:lumMod val="75000"/>
                  </a:schemeClr>
                </a:solidFill>
              </a:rPr>
              <a:t>FHIR</a:t>
            </a:r>
            <a:r>
              <a:rPr lang="en-US" sz="2800" dirty="0">
                <a:solidFill>
                  <a:schemeClr val="accent4">
                    <a:lumMod val="75000"/>
                  </a:schemeClr>
                </a:solidFill>
              </a:rPr>
              <a:t> Workflow Overview</a:t>
            </a:r>
            <a:endParaRPr lang="en-US" sz="2800" baseline="0" dirty="0">
              <a:solidFill>
                <a:schemeClr val="accent4">
                  <a:lumMod val="75000"/>
                </a:schemeClr>
              </a:solidFill>
            </a:endParaRPr>
          </a:p>
        </p:txBody>
      </p:sp>
      <p:sp>
        <p:nvSpPr>
          <p:cNvPr id="4" name="Rectangle 3">
            <a:extLst>
              <a:ext uri="{FF2B5EF4-FFF2-40B4-BE49-F238E27FC236}">
                <a16:creationId xmlns:a16="http://schemas.microsoft.com/office/drawing/2014/main" id="{F906CD59-10C7-4107-264C-468699E41AC2}"/>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4ECD0AF-830A-5B84-2789-DB218B153073}"/>
              </a:ext>
            </a:extLst>
          </p:cNvPr>
          <p:cNvPicPr>
            <a:picLocks noChangeAspect="1"/>
          </p:cNvPicPr>
          <p:nvPr/>
        </p:nvPicPr>
        <p:blipFill>
          <a:blip r:embed="rId3"/>
          <a:stretch>
            <a:fillRect/>
          </a:stretch>
        </p:blipFill>
        <p:spPr>
          <a:xfrm>
            <a:off x="3943091" y="763264"/>
            <a:ext cx="8248909" cy="6094736"/>
          </a:xfrm>
          <a:prstGeom prst="rect">
            <a:avLst/>
          </a:prstGeom>
        </p:spPr>
      </p:pic>
      <p:sp>
        <p:nvSpPr>
          <p:cNvPr id="14" name="Oval 13">
            <a:extLst>
              <a:ext uri="{FF2B5EF4-FFF2-40B4-BE49-F238E27FC236}">
                <a16:creationId xmlns:a16="http://schemas.microsoft.com/office/drawing/2014/main" id="{8BF2E175-FCA9-9D32-5311-A619904D260C}"/>
              </a:ext>
            </a:extLst>
          </p:cNvPr>
          <p:cNvSpPr/>
          <p:nvPr/>
        </p:nvSpPr>
        <p:spPr>
          <a:xfrm>
            <a:off x="7239000" y="6434584"/>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78BA36BD-0704-7944-F93F-77AFE623370A}"/>
              </a:ext>
            </a:extLst>
          </p:cNvPr>
          <p:cNvSpPr/>
          <p:nvPr/>
        </p:nvSpPr>
        <p:spPr>
          <a:xfrm>
            <a:off x="9601200" y="4906192"/>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 name="Oval 15">
            <a:extLst>
              <a:ext uri="{FF2B5EF4-FFF2-40B4-BE49-F238E27FC236}">
                <a16:creationId xmlns:a16="http://schemas.microsoft.com/office/drawing/2014/main" id="{6B48281B-A818-E68F-6BCE-1C419FA5B607}"/>
              </a:ext>
            </a:extLst>
          </p:cNvPr>
          <p:cNvSpPr/>
          <p:nvPr/>
        </p:nvSpPr>
        <p:spPr>
          <a:xfrm>
            <a:off x="7239000" y="4799462"/>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7" name="Oval 16">
            <a:extLst>
              <a:ext uri="{FF2B5EF4-FFF2-40B4-BE49-F238E27FC236}">
                <a16:creationId xmlns:a16="http://schemas.microsoft.com/office/drawing/2014/main" id="{03C623BA-4F19-DC6A-5399-E7BEDB7CEEC2}"/>
              </a:ext>
            </a:extLst>
          </p:cNvPr>
          <p:cNvSpPr/>
          <p:nvPr/>
        </p:nvSpPr>
        <p:spPr>
          <a:xfrm>
            <a:off x="9601200" y="3846395"/>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Oval 17">
            <a:extLst>
              <a:ext uri="{FF2B5EF4-FFF2-40B4-BE49-F238E27FC236}">
                <a16:creationId xmlns:a16="http://schemas.microsoft.com/office/drawing/2014/main" id="{40ED5BC8-5F63-CE2C-D9E1-3EED0C21C212}"/>
              </a:ext>
            </a:extLst>
          </p:cNvPr>
          <p:cNvSpPr/>
          <p:nvPr/>
        </p:nvSpPr>
        <p:spPr>
          <a:xfrm>
            <a:off x="9601200" y="2704714"/>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a:extLst>
              <a:ext uri="{FF2B5EF4-FFF2-40B4-BE49-F238E27FC236}">
                <a16:creationId xmlns:a16="http://schemas.microsoft.com/office/drawing/2014/main" id="{3B04B417-B401-A1D8-3F13-0690D5B2A9E7}"/>
              </a:ext>
            </a:extLst>
          </p:cNvPr>
          <p:cNvSpPr/>
          <p:nvPr/>
        </p:nvSpPr>
        <p:spPr>
          <a:xfrm>
            <a:off x="7239000" y="1682087"/>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TextBox 19">
            <a:extLst>
              <a:ext uri="{FF2B5EF4-FFF2-40B4-BE49-F238E27FC236}">
                <a16:creationId xmlns:a16="http://schemas.microsoft.com/office/drawing/2014/main" id="{C86632CC-0493-4FC1-9AF0-DA383DE2651B}"/>
              </a:ext>
            </a:extLst>
          </p:cNvPr>
          <p:cNvSpPr txBox="1"/>
          <p:nvPr/>
        </p:nvSpPr>
        <p:spPr>
          <a:xfrm>
            <a:off x="152399" y="819834"/>
            <a:ext cx="3790691" cy="5632311"/>
          </a:xfrm>
          <a:prstGeom prst="rect">
            <a:avLst/>
          </a:prstGeom>
          <a:noFill/>
        </p:spPr>
        <p:txBody>
          <a:bodyPr wrap="square" rtlCol="0">
            <a:spAutoFit/>
          </a:bodyPr>
          <a:lstStyle/>
          <a:p>
            <a:pPr marL="342900" indent="-342900">
              <a:buFont typeface="+mj-lt"/>
              <a:buAutoNum type="arabicPeriod"/>
            </a:pPr>
            <a:r>
              <a:rPr lang="en-US" dirty="0"/>
              <a:t>The SMART on </a:t>
            </a:r>
            <a:r>
              <a:rPr lang="en-US" dirty="0" err="1"/>
              <a:t>FHIR</a:t>
            </a:r>
            <a:r>
              <a:rPr lang="en-US" dirty="0"/>
              <a:t> application is “registered” with the </a:t>
            </a:r>
            <a:r>
              <a:rPr lang="en-US" dirty="0" err="1"/>
              <a:t>EMR</a:t>
            </a:r>
            <a:endParaRPr lang="en-US" dirty="0"/>
          </a:p>
          <a:p>
            <a:pPr marL="342900" indent="-342900">
              <a:buFont typeface="+mj-lt"/>
              <a:buAutoNum type="arabicPeriod"/>
            </a:pPr>
            <a:r>
              <a:rPr lang="en-US" dirty="0"/>
              <a:t>An </a:t>
            </a:r>
            <a:r>
              <a:rPr lang="en-US" dirty="0" err="1"/>
              <a:t>EMR</a:t>
            </a:r>
            <a:r>
              <a:rPr lang="en-US" dirty="0"/>
              <a:t> user triggers a launch event</a:t>
            </a:r>
          </a:p>
          <a:p>
            <a:pPr marL="342900" indent="-342900">
              <a:buFont typeface="+mj-lt"/>
              <a:buAutoNum type="arabicPeriod"/>
            </a:pPr>
            <a:r>
              <a:rPr lang="en-US" dirty="0"/>
              <a:t>Registered applications are “notified”</a:t>
            </a:r>
          </a:p>
          <a:p>
            <a:pPr marL="342900" indent="-342900">
              <a:buFont typeface="+mj-lt"/>
              <a:buAutoNum type="arabicPeriod"/>
            </a:pPr>
            <a:r>
              <a:rPr lang="en-US" dirty="0"/>
              <a:t>The Application launch page uses the SMART on </a:t>
            </a:r>
            <a:r>
              <a:rPr lang="en-US" dirty="0" err="1"/>
              <a:t>FHIR</a:t>
            </a:r>
            <a:r>
              <a:rPr lang="en-US" dirty="0"/>
              <a:t> API to authenticate with the </a:t>
            </a:r>
            <a:r>
              <a:rPr lang="en-US" dirty="0" err="1"/>
              <a:t>EMR</a:t>
            </a:r>
            <a:endParaRPr lang="en-US" dirty="0"/>
          </a:p>
          <a:p>
            <a:pPr marL="342900" indent="-342900">
              <a:buFont typeface="+mj-lt"/>
              <a:buAutoNum type="arabicPeriod"/>
            </a:pPr>
            <a:r>
              <a:rPr lang="en-US" dirty="0"/>
              <a:t>The </a:t>
            </a:r>
            <a:r>
              <a:rPr lang="en-US" dirty="0" err="1"/>
              <a:t>EMR</a:t>
            </a:r>
            <a:r>
              <a:rPr lang="en-US" dirty="0"/>
              <a:t> redirects to the Application index page to launch the Application</a:t>
            </a:r>
          </a:p>
          <a:p>
            <a:pPr marL="342900" indent="-342900">
              <a:buFont typeface="+mj-lt"/>
              <a:buAutoNum type="arabicPeriod"/>
            </a:pPr>
            <a:r>
              <a:rPr lang="en-US" dirty="0"/>
              <a:t>The Application index page is the starting point of the Application and can use the SMART on </a:t>
            </a:r>
            <a:r>
              <a:rPr lang="en-US" dirty="0" err="1"/>
              <a:t>FHIR</a:t>
            </a:r>
            <a:r>
              <a:rPr lang="en-US" dirty="0"/>
              <a:t> API to exchange data with the </a:t>
            </a:r>
            <a:r>
              <a:rPr lang="en-US" dirty="0" err="1"/>
              <a:t>EMR’s</a:t>
            </a:r>
            <a:r>
              <a:rPr lang="en-US" dirty="0"/>
              <a:t> Patient </a:t>
            </a:r>
            <a:r>
              <a:rPr lang="en-US" dirty="0" err="1"/>
              <a:t>FHIR</a:t>
            </a:r>
            <a:r>
              <a:rPr lang="en-US" dirty="0"/>
              <a:t> Server.  The application can cycle through other pages just like any  other web application</a:t>
            </a:r>
          </a:p>
        </p:txBody>
      </p:sp>
    </p:spTree>
    <p:extLst>
      <p:ext uri="{BB962C8B-B14F-4D97-AF65-F5344CB8AC3E}">
        <p14:creationId xmlns:p14="http://schemas.microsoft.com/office/powerpoint/2010/main" val="536745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9</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239972" y="136525"/>
            <a:ext cx="11723428" cy="1077218"/>
          </a:xfrm>
          <a:prstGeom prst="rect">
            <a:avLst/>
          </a:prstGeom>
          <a:noFill/>
        </p:spPr>
        <p:txBody>
          <a:bodyPr wrap="square">
            <a:spAutoFit/>
          </a:bodyPr>
          <a:lstStyle/>
          <a:p>
            <a:r>
              <a:rPr lang="en-US" sz="3600" dirty="0">
                <a:solidFill>
                  <a:schemeClr val="accent4">
                    <a:lumMod val="75000"/>
                  </a:schemeClr>
                </a:solidFill>
              </a:rPr>
              <a:t>SMART on </a:t>
            </a:r>
            <a:r>
              <a:rPr lang="en-US" sz="3600" dirty="0" err="1">
                <a:solidFill>
                  <a:schemeClr val="accent4">
                    <a:lumMod val="75000"/>
                  </a:schemeClr>
                </a:solidFill>
              </a:rPr>
              <a:t>FHIR</a:t>
            </a:r>
            <a:r>
              <a:rPr lang="en-US" sz="3600" dirty="0">
                <a:solidFill>
                  <a:schemeClr val="accent4">
                    <a:lumMod val="75000"/>
                  </a:schemeClr>
                </a:solidFill>
              </a:rPr>
              <a:t> Workflow</a:t>
            </a:r>
          </a:p>
          <a:p>
            <a:r>
              <a:rPr lang="en-US" sz="2800" baseline="0" dirty="0">
                <a:solidFill>
                  <a:schemeClr val="accent4">
                    <a:lumMod val="75000"/>
                  </a:schemeClr>
                </a:solidFill>
              </a:rPr>
              <a:t>Register the Application with the </a:t>
            </a:r>
            <a:r>
              <a:rPr lang="en-US" sz="2800" baseline="0" dirty="0" err="1">
                <a:solidFill>
                  <a:schemeClr val="accent4">
                    <a:lumMod val="75000"/>
                  </a:schemeClr>
                </a:solidFill>
              </a:rPr>
              <a:t>EMR</a:t>
            </a:r>
            <a:r>
              <a:rPr lang="en-US" sz="2800" baseline="0" dirty="0">
                <a:solidFill>
                  <a:schemeClr val="accent4">
                    <a:lumMod val="75000"/>
                  </a:schemeClr>
                </a:solidFill>
              </a:rPr>
              <a:t> and Launch the </a:t>
            </a:r>
            <a:r>
              <a:rPr lang="en-US" sz="2800" baseline="0" dirty="0" err="1">
                <a:solidFill>
                  <a:schemeClr val="accent4">
                    <a:lumMod val="75000"/>
                  </a:schemeClr>
                </a:solidFill>
              </a:rPr>
              <a:t>EMR</a:t>
            </a:r>
            <a:r>
              <a:rPr lang="en-US" sz="2800" baseline="0" dirty="0">
                <a:solidFill>
                  <a:schemeClr val="accent4">
                    <a:lumMod val="75000"/>
                  </a:schemeClr>
                </a:solidFill>
              </a:rPr>
              <a:t> simulation</a:t>
            </a:r>
          </a:p>
        </p:txBody>
      </p:sp>
      <p:sp>
        <p:nvSpPr>
          <p:cNvPr id="4" name="Rectangle 3">
            <a:extLst>
              <a:ext uri="{FF2B5EF4-FFF2-40B4-BE49-F238E27FC236}">
                <a16:creationId xmlns:a16="http://schemas.microsoft.com/office/drawing/2014/main" id="{B6BCA535-78B1-53CB-FD89-6472C4486C69}"/>
              </a:ext>
            </a:extLst>
          </p:cNvPr>
          <p:cNvSpPr/>
          <p:nvPr/>
        </p:nvSpPr>
        <p:spPr>
          <a:xfrm>
            <a:off x="152400" y="6019800"/>
            <a:ext cx="11811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938FA47-29F1-C62E-FB2B-1ACB8FDF3AB8}"/>
              </a:ext>
            </a:extLst>
          </p:cNvPr>
          <p:cNvPicPr>
            <a:picLocks noChangeAspect="1"/>
          </p:cNvPicPr>
          <p:nvPr/>
        </p:nvPicPr>
        <p:blipFill>
          <a:blip r:embed="rId3"/>
          <a:stretch>
            <a:fillRect/>
          </a:stretch>
        </p:blipFill>
        <p:spPr>
          <a:xfrm>
            <a:off x="228599" y="1370692"/>
            <a:ext cx="11760463" cy="2744108"/>
          </a:xfrm>
          <a:prstGeom prst="rect">
            <a:avLst/>
          </a:prstGeom>
        </p:spPr>
      </p:pic>
      <p:sp>
        <p:nvSpPr>
          <p:cNvPr id="10" name="TextBox 9">
            <a:extLst>
              <a:ext uri="{FF2B5EF4-FFF2-40B4-BE49-F238E27FC236}">
                <a16:creationId xmlns:a16="http://schemas.microsoft.com/office/drawing/2014/main" id="{B09D589B-853E-D078-D99B-489EAB55F933}"/>
              </a:ext>
            </a:extLst>
          </p:cNvPr>
          <p:cNvSpPr txBox="1"/>
          <p:nvPr/>
        </p:nvSpPr>
        <p:spPr>
          <a:xfrm>
            <a:off x="239972" y="4271749"/>
            <a:ext cx="11723428" cy="2246769"/>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tx1">
                    <a:lumMod val="65000"/>
                    <a:lumOff val="35000"/>
                  </a:schemeClr>
                </a:solidFill>
              </a:rPr>
              <a:t>Navigate to the </a:t>
            </a:r>
            <a:r>
              <a:rPr lang="en-US" sz="2800" dirty="0" err="1">
                <a:solidFill>
                  <a:schemeClr val="tx1">
                    <a:lumMod val="65000"/>
                    <a:lumOff val="35000"/>
                  </a:schemeClr>
                </a:solidFill>
              </a:rPr>
              <a:t>SmartHealthIt</a:t>
            </a:r>
            <a:r>
              <a:rPr lang="en-US" sz="2800" dirty="0">
                <a:solidFill>
                  <a:schemeClr val="tx1">
                    <a:lumMod val="65000"/>
                    <a:lumOff val="35000"/>
                  </a:schemeClr>
                </a:solidFill>
              </a:rPr>
              <a:t> launch page</a:t>
            </a:r>
          </a:p>
          <a:p>
            <a:pPr marL="742950" lvl="1" indent="-285750">
              <a:buFont typeface="Arial" panose="020B0604020202020204" pitchFamily="34" charset="0"/>
              <a:buChar char="•"/>
            </a:pPr>
            <a:r>
              <a:rPr lang="en-US" sz="2800" dirty="0">
                <a:solidFill>
                  <a:schemeClr val="tx1">
                    <a:lumMod val="65000"/>
                    <a:lumOff val="35000"/>
                  </a:schemeClr>
                </a:solidFill>
                <a:hlinkClick r:id="rId4"/>
              </a:rPr>
              <a:t>https://launch.smarthealthit.org</a:t>
            </a:r>
            <a:r>
              <a:rPr lang="en-US" sz="2800" dirty="0">
                <a:solidFill>
                  <a:schemeClr val="tx1">
                    <a:lumMod val="65000"/>
                    <a:lumOff val="35000"/>
                  </a:schemeClr>
                </a:solidFill>
              </a:rPr>
              <a:t> </a:t>
            </a:r>
          </a:p>
          <a:p>
            <a:pPr marL="285750" indent="-285750">
              <a:buFont typeface="Arial" panose="020B0604020202020204" pitchFamily="34" charset="0"/>
              <a:buChar char="•"/>
            </a:pPr>
            <a:r>
              <a:rPr lang="en-US" sz="2800" dirty="0">
                <a:solidFill>
                  <a:schemeClr val="tx1">
                    <a:lumMod val="65000"/>
                    <a:lumOff val="35000"/>
                  </a:schemeClr>
                </a:solidFill>
              </a:rPr>
              <a:t>Enter the URL of our SMART on </a:t>
            </a:r>
            <a:r>
              <a:rPr lang="en-US" sz="2800" dirty="0" err="1">
                <a:solidFill>
                  <a:schemeClr val="tx1">
                    <a:lumMod val="65000"/>
                    <a:lumOff val="35000"/>
                  </a:schemeClr>
                </a:solidFill>
              </a:rPr>
              <a:t>FHIR</a:t>
            </a:r>
            <a:r>
              <a:rPr lang="en-US" sz="2800" dirty="0">
                <a:solidFill>
                  <a:schemeClr val="tx1">
                    <a:lumMod val="65000"/>
                    <a:lumOff val="35000"/>
                  </a:schemeClr>
                </a:solidFill>
              </a:rPr>
              <a:t> Application</a:t>
            </a:r>
          </a:p>
          <a:p>
            <a:pPr marL="742950" lvl="1" indent="-285750">
              <a:buFont typeface="Arial" panose="020B0604020202020204" pitchFamily="34" charset="0"/>
              <a:buChar char="•"/>
            </a:pPr>
            <a:r>
              <a:rPr lang="en-US" sz="2800" dirty="0">
                <a:solidFill>
                  <a:schemeClr val="tx1">
                    <a:lumMod val="65000"/>
                    <a:lumOff val="35000"/>
                  </a:schemeClr>
                </a:solidFill>
                <a:hlinkClick r:id="rId5"/>
              </a:rPr>
              <a:t>http://localhost:8080/smart-on-fhir-examples/005-serverside/launch.html</a:t>
            </a:r>
            <a:r>
              <a:rPr lang="en-US" sz="2800" dirty="0">
                <a:solidFill>
                  <a:schemeClr val="tx1">
                    <a:lumMod val="65000"/>
                    <a:lumOff val="35000"/>
                  </a:schemeClr>
                </a:solidFill>
              </a:rPr>
              <a:t> </a:t>
            </a:r>
          </a:p>
          <a:p>
            <a:pPr marL="285750" indent="-285750">
              <a:buFont typeface="Arial" panose="020B0604020202020204" pitchFamily="34" charset="0"/>
              <a:buChar char="•"/>
            </a:pPr>
            <a:r>
              <a:rPr lang="en-US" sz="2800" dirty="0">
                <a:solidFill>
                  <a:schemeClr val="tx1">
                    <a:lumMod val="65000"/>
                    <a:lumOff val="35000"/>
                  </a:schemeClr>
                </a:solidFill>
              </a:rPr>
              <a:t>Press the “Launch App!” button to start the </a:t>
            </a:r>
            <a:r>
              <a:rPr lang="en-US" sz="2800" dirty="0" err="1">
                <a:solidFill>
                  <a:schemeClr val="tx1">
                    <a:lumMod val="65000"/>
                    <a:lumOff val="35000"/>
                  </a:schemeClr>
                </a:solidFill>
              </a:rPr>
              <a:t>EMR</a:t>
            </a:r>
            <a:r>
              <a:rPr lang="en-US" sz="2800" dirty="0">
                <a:solidFill>
                  <a:schemeClr val="tx1">
                    <a:lumMod val="65000"/>
                    <a:lumOff val="35000"/>
                  </a:schemeClr>
                </a:solidFill>
              </a:rPr>
              <a:t> simulation</a:t>
            </a:r>
          </a:p>
        </p:txBody>
      </p:sp>
    </p:spTree>
    <p:extLst>
      <p:ext uri="{BB962C8B-B14F-4D97-AF65-F5344CB8AC3E}">
        <p14:creationId xmlns:p14="http://schemas.microsoft.com/office/powerpoint/2010/main" val="2593924736"/>
      </p:ext>
    </p:extLst>
  </p:cSld>
  <p:clrMapOvr>
    <a:masterClrMapping/>
  </p:clrMapOvr>
</p:sld>
</file>

<file path=ppt/theme/theme1.xml><?xml version="1.0" encoding="utf-8"?>
<a:theme xmlns:a="http://schemas.openxmlformats.org/drawingml/2006/main" name="Office Theme">
  <a:themeElements>
    <a:clrScheme name="NACHC Color Palette">
      <a:dk1>
        <a:srgbClr val="000000"/>
      </a:dk1>
      <a:lt1>
        <a:srgbClr val="FFFFFF"/>
      </a:lt1>
      <a:dk2>
        <a:srgbClr val="003C69"/>
      </a:dk2>
      <a:lt2>
        <a:srgbClr val="FFFFFF"/>
      </a:lt2>
      <a:accent1>
        <a:srgbClr val="007CA3"/>
      </a:accent1>
      <a:accent2>
        <a:srgbClr val="A50063"/>
      </a:accent2>
      <a:accent3>
        <a:srgbClr val="0055B7"/>
      </a:accent3>
      <a:accent4>
        <a:srgbClr val="1D6FA9"/>
      </a:accent4>
      <a:accent5>
        <a:srgbClr val="60269D"/>
      </a:accent5>
      <a:accent6>
        <a:srgbClr val="E87100"/>
      </a:accent6>
      <a:hlink>
        <a:srgbClr val="779803"/>
      </a:hlink>
      <a:folHlink>
        <a:srgbClr val="6D6E7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F43560F-0883-BE4A-95BC-09F598A3435E}" vid="{41AD6B83-0A02-A244-B8A2-67EB7FEDF4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1cc76c84-aaa5-4876-b18a-aff10d6398af">
      <UserInfo>
        <DisplayName>Steve Carey</DisplayName>
        <AccountId>549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3DB868F8BDE94CB45909346E37902F" ma:contentTypeVersion="11" ma:contentTypeDescription="Create a new document." ma:contentTypeScope="" ma:versionID="4060477e9adfd8ddd9496fcecee2d66f">
  <xsd:schema xmlns:xsd="http://www.w3.org/2001/XMLSchema" xmlns:xs="http://www.w3.org/2001/XMLSchema" xmlns:p="http://schemas.microsoft.com/office/2006/metadata/properties" xmlns:ns1="http://schemas.microsoft.com/sharepoint/v3" xmlns:ns2="b92e79c2-83b6-410f-acf9-e77d09951d84" xmlns:ns3="1cc76c84-aaa5-4876-b18a-aff10d6398af" targetNamespace="http://schemas.microsoft.com/office/2006/metadata/properties" ma:root="true" ma:fieldsID="3eace65861c7bb2e0e265a15e663fc4a" ns1:_="" ns2:_="" ns3:_="">
    <xsd:import namespace="http://schemas.microsoft.com/sharepoint/v3"/>
    <xsd:import namespace="b92e79c2-83b6-410f-acf9-e77d09951d84"/>
    <xsd:import namespace="1cc76c84-aaa5-4876-b18a-aff10d6398af"/>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2e79c2-83b6-410f-acf9-e77d09951d8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c76c84-aaa5-4876-b18a-aff10d6398a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7ABA91-5740-46C3-B031-15492AD47EB1}">
  <ds:schemaRefs>
    <ds:schemaRef ds:uri="http://schemas.microsoft.com/sharepoint/v3/contenttype/forms"/>
  </ds:schemaRefs>
</ds:datastoreItem>
</file>

<file path=customXml/itemProps2.xml><?xml version="1.0" encoding="utf-8"?>
<ds:datastoreItem xmlns:ds="http://schemas.openxmlformats.org/officeDocument/2006/customXml" ds:itemID="{11F38478-BC23-414D-AEB5-50E02851B6F3}">
  <ds:schemaRefs>
    <ds:schemaRef ds:uri="http://schemas.microsoft.com/office/2006/metadata/properties"/>
    <ds:schemaRef ds:uri="http://schemas.microsoft.com/office/infopath/2007/PartnerControls"/>
    <ds:schemaRef ds:uri="http://schemas.microsoft.com/sharepoint/v3"/>
    <ds:schemaRef ds:uri="1cc76c84-aaa5-4876-b18a-aff10d6398af"/>
  </ds:schemaRefs>
</ds:datastoreItem>
</file>

<file path=customXml/itemProps3.xml><?xml version="1.0" encoding="utf-8"?>
<ds:datastoreItem xmlns:ds="http://schemas.openxmlformats.org/officeDocument/2006/customXml" ds:itemID="{38AB224F-3DCE-4ABE-9388-38CB70E4F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e79c2-83b6-410f-acf9-e77d09951d84"/>
    <ds:schemaRef ds:uri="1cc76c84-aaa5-4876-b18a-aff10d639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Cosmos Introduction</Template>
  <TotalTime>7589</TotalTime>
  <Words>2205</Words>
  <Application>Microsoft Office PowerPoint</Application>
  <PresentationFormat>Widescreen</PresentationFormat>
  <Paragraphs>231</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-apple-system</vt:lpstr>
      <vt:lpstr>Arial</vt:lpstr>
      <vt:lpstr>Calibri</vt:lpstr>
      <vt:lpstr>Office Theme</vt:lpstr>
      <vt:lpstr>PowerPoint Presentation</vt:lpstr>
      <vt:lpstr> </vt:lpstr>
      <vt:lpstr> </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Gresh</dc:creator>
  <cp:lastModifiedBy>John Gresh</cp:lastModifiedBy>
  <cp:revision>135</cp:revision>
  <dcterms:created xsi:type="dcterms:W3CDTF">2020-08-06T14:02:32Z</dcterms:created>
  <dcterms:modified xsi:type="dcterms:W3CDTF">2022-11-22T23:55:46Z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0x010100173DB868F8BDE94CB45909346E37902F</vt:lpwstr>
  </property>
</Properties>
</file>